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notesSlides/notesSlide2.xml" ContentType="application/vnd.openxmlformats-officedocument.presentationml.notesSlide+xml"/>
  <Override PartName="/ppt/media/image27.jpeg" ContentType="image/jpeg"/>
  <Override PartName="/ppt/media/image28.jpeg" ContentType="image/jpeg"/>
  <Override PartName="/ppt/media/image29.jpe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30.jpeg" ContentType="image/jpeg"/>
  <Override PartName="/ppt/notesSlides/notesSlide6.xml" ContentType="application/vnd.openxmlformats-officedocument.presentationml.notesSlide+xml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notesSlides/notesSlide7.xml" ContentType="application/vnd.openxmlformats-officedocument.presentationml.notesSlide+xml"/>
  <Override PartName="/ppt/media/image42.jpeg" ContentType="image/jpeg"/>
  <Override PartName="/ppt/notesSlides/notesSlide8.xml" ContentType="application/vnd.openxmlformats-officedocument.presentationml.notesSlide+xml"/>
  <Override PartName="/ppt/media/image43.jpe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44.jpeg" ContentType="image/jpe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45.jpeg" ContentType="image/jpeg"/>
  <Override PartName="/ppt/notesSlides/notesSlide14.xml" ContentType="application/vnd.openxmlformats-officedocument.presentationml.notesSlide+xml"/>
  <Override PartName="/ppt/media/image46.jpeg" ContentType="image/jpeg"/>
  <Override PartName="/ppt/notesSlides/notesSlide15.xml" ContentType="application/vnd.openxmlformats-officedocument.presentationml.notesSlide+xml"/>
  <Override PartName="/ppt/media/image47.jpeg" ContentType="image/jpeg"/>
  <Override PartName="/ppt/notesSlides/notesSlide16.xml" ContentType="application/vnd.openxmlformats-officedocument.presentationml.notesSlide+xml"/>
  <Override PartName="/ppt/media/image48.jpeg" ContentType="image/jpeg"/>
  <Override PartName="/ppt/notesSlides/notesSlide17.xml" ContentType="application/vnd.openxmlformats-officedocument.presentationml.notesSlide+xml"/>
  <Override PartName="/ppt/media/image49.jpeg" ContentType="image/jpeg"/>
  <Override PartName="/ppt/notesSlides/notesSlide18.xml" ContentType="application/vnd.openxmlformats-officedocument.presentationml.notesSlide+xml"/>
  <Override PartName="/ppt/media/image50.jpeg" ContentType="image/jpeg"/>
  <Override PartName="/ppt/notesSlides/notesSlide19.xml" ContentType="application/vnd.openxmlformats-officedocument.presentationml.notesSlide+xml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58.jpeg" ContentType="image/jpeg"/>
  <Override PartName="/ppt/media/image59.jpeg" ContentType="image/jpe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image66.jpeg" ContentType="image/jpeg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image67.jpeg" ContentType="image/jpeg"/>
  <Override PartName="/ppt/notesSlides/notesSlide30.xml" ContentType="application/vnd.openxmlformats-officedocument.presentationml.notesSlide+xml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notesSlides/notesSlide31.xml" ContentType="application/vnd.openxmlformats-officedocument.presentationml.notesSlide+xml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notesSlides/notesSlide32.xml" ContentType="application/vnd.openxmlformats-officedocument.presentationml.notesSlide+xml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notesSlides/notesSlide33.xml" ContentType="application/vnd.openxmlformats-officedocument.presentationml.notesSlide+xml"/>
  <Override PartName="/ppt/media/image98.jpeg" ContentType="image/jpeg"/>
  <Override PartName="/ppt/media/image99.jpeg" ContentType="image/jpeg"/>
  <Override PartName="/ppt/media/image100.jpeg" ContentType="image/jpeg"/>
  <Override PartName="/ppt/media/image101.jpeg" ContentType="image/jpeg"/>
  <Override PartName="/ppt/media/image102.jpeg" ContentType="image/jpeg"/>
  <Override PartName="/ppt/media/image103.jpeg" ContentType="image/jpeg"/>
  <Override PartName="/ppt/media/image104.jpeg" ContentType="image/jpeg"/>
  <Override PartName="/ppt/media/image105.jpeg" ContentType="image/jpeg"/>
  <Override PartName="/ppt/media/image106.jpeg" ContentType="image/jpeg"/>
  <Override PartName="/ppt/media/image107.jpeg" ContentType="image/jpeg"/>
  <Override PartName="/ppt/media/image108.jpeg" ContentType="image/jpeg"/>
  <Override PartName="/ppt/media/image109.jpeg" ContentType="image/jpeg"/>
  <Override PartName="/ppt/media/image110.jpeg" ContentType="image/jpeg"/>
  <Override PartName="/ppt/media/image111.jpeg" ContentType="image/jpeg"/>
  <Override PartName="/ppt/media/image112.jpeg" ContentType="image/jpeg"/>
  <Override PartName="/ppt/media/image113.jpeg" ContentType="image/jpeg"/>
  <Override PartName="/ppt/media/image114.jpeg" ContentType="image/jpeg"/>
  <Override PartName="/ppt/media/image115.jpeg" ContentType="image/jpeg"/>
  <Override PartName="/ppt/media/image116.jpeg" ContentType="image/jpeg"/>
  <Override PartName="/ppt/notesSlides/notesSlide34.xml" ContentType="application/vnd.openxmlformats-officedocument.presentationml.notesSlide+xml"/>
  <Override PartName="/ppt/media/image117.jpeg" ContentType="image/jpeg"/>
  <Override PartName="/ppt/media/image118.jpeg" ContentType="image/jpeg"/>
  <Override PartName="/ppt/media/image119.jpeg" ContentType="image/jpeg"/>
  <Override PartName="/ppt/media/image120.jpeg" ContentType="image/jpeg"/>
  <Override PartName="/ppt/media/image121.jpeg" ContentType="image/jpeg"/>
  <Override PartName="/ppt/media/image122.jpeg" ContentType="image/jpeg"/>
  <Override PartName="/ppt/media/image123.jpeg" ContentType="image/jpeg"/>
  <Override PartName="/ppt/media/image124.jpeg" ContentType="image/jpeg"/>
  <Override PartName="/ppt/media/image125.jpeg" ContentType="image/jpeg"/>
  <Override PartName="/ppt/media/image126.jpeg" ContentType="image/jpeg"/>
  <Override PartName="/ppt/media/image127.jpeg" ContentType="image/jpeg"/>
  <Override PartName="/ppt/media/image128.jpeg" ContentType="image/jpeg"/>
  <Override PartName="/ppt/media/image129.jpeg" ContentType="image/jpeg"/>
  <Override PartName="/ppt/media/image130.jpeg" ContentType="image/jpeg"/>
  <Override PartName="/ppt/media/image131.jpeg" ContentType="image/jpeg"/>
  <Override PartName="/ppt/media/image132.jpeg" ContentType="image/jpeg"/>
  <Override PartName="/ppt/media/image133.jpeg" ContentType="image/jpeg"/>
  <Override PartName="/ppt/media/image134.jpeg" ContentType="image/jpeg"/>
  <Override PartName="/ppt/media/image135.jpeg" ContentType="image/jpeg"/>
  <Override PartName="/ppt/media/image136.jpeg" ContentType="image/jpeg"/>
  <Override PartName="/ppt/media/image137.jpeg" ContentType="image/jpeg"/>
  <Override PartName="/ppt/media/image138.jpeg" ContentType="image/jpeg"/>
  <Override PartName="/ppt/media/image139.jpeg" ContentType="image/jpeg"/>
  <Override PartName="/ppt/media/image140.jpeg" ContentType="image/jpeg"/>
  <Override PartName="/ppt/media/image141.jpeg" ContentType="image/jpeg"/>
  <Override PartName="/ppt/media/image142.jpeg" ContentType="image/jpeg"/>
  <Override PartName="/ppt/media/image143.jpeg" ContentType="image/jpeg"/>
  <Override PartName="/ppt/media/image144.jpeg" ContentType="image/jpeg"/>
  <Override PartName="/ppt/media/image145.jpeg" ContentType="image/jpeg"/>
  <Override PartName="/ppt/media/image146.jpeg" ContentType="image/jpeg"/>
  <Override PartName="/ppt/media/image147.jpeg" ContentType="image/jpeg"/>
  <Override PartName="/ppt/media/image148.jpeg" ContentType="image/jpeg"/>
  <Override PartName="/ppt/media/image149.jpeg" ContentType="image/jpeg"/>
  <Override PartName="/ppt/media/image150.jpeg" ContentType="image/jpeg"/>
  <Override PartName="/ppt/media/image151.jpeg" ContentType="image/jpeg"/>
  <Override PartName="/ppt/media/image152.jpeg" ContentType="image/jpeg"/>
  <Override PartName="/ppt/media/image153.jpeg" ContentType="image/jpeg"/>
  <Override PartName="/ppt/media/image154.jpeg" ContentType="image/jpeg"/>
  <Override PartName="/ppt/media/image155.jpeg" ContentType="image/jpeg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media/image156.jpeg" ContentType="image/jpeg"/>
  <Override PartName="/ppt/media/image157.jpeg" ContentType="image/jpeg"/>
  <Override PartName="/ppt/media/image158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</p:sldIdLst>
  <p:sldSz cx="13004800" cy="9753600"/>
  <p:notesSz cx="6858000" cy="9144000"/>
  <p:defaultTextStyle>
    <a:lvl1pPr algn="ctr" defTabSz="584200">
      <a:defRPr sz="3000">
        <a:latin typeface="+mj-lt"/>
        <a:ea typeface="+mj-ea"/>
        <a:cs typeface="+mj-cs"/>
        <a:sym typeface="Helvetica Neue Thin"/>
      </a:defRPr>
    </a:lvl1pPr>
    <a:lvl2pPr indent="228600" algn="ctr" defTabSz="584200">
      <a:defRPr sz="3000">
        <a:latin typeface="+mj-lt"/>
        <a:ea typeface="+mj-ea"/>
        <a:cs typeface="+mj-cs"/>
        <a:sym typeface="Helvetica Neue Thin"/>
      </a:defRPr>
    </a:lvl2pPr>
    <a:lvl3pPr indent="457200" algn="ctr" defTabSz="584200">
      <a:defRPr sz="3000">
        <a:latin typeface="+mj-lt"/>
        <a:ea typeface="+mj-ea"/>
        <a:cs typeface="+mj-cs"/>
        <a:sym typeface="Helvetica Neue Thin"/>
      </a:defRPr>
    </a:lvl3pPr>
    <a:lvl4pPr indent="685800" algn="ctr" defTabSz="584200">
      <a:defRPr sz="3000">
        <a:latin typeface="+mj-lt"/>
        <a:ea typeface="+mj-ea"/>
        <a:cs typeface="+mj-cs"/>
        <a:sym typeface="Helvetica Neue Thin"/>
      </a:defRPr>
    </a:lvl4pPr>
    <a:lvl5pPr indent="914400" algn="ctr" defTabSz="584200">
      <a:defRPr sz="3000">
        <a:latin typeface="+mj-lt"/>
        <a:ea typeface="+mj-ea"/>
        <a:cs typeface="+mj-cs"/>
        <a:sym typeface="Helvetica Neue Thin"/>
      </a:defRPr>
    </a:lvl5pPr>
    <a:lvl6pPr indent="1143000" algn="ctr" defTabSz="584200">
      <a:defRPr sz="3000">
        <a:latin typeface="+mj-lt"/>
        <a:ea typeface="+mj-ea"/>
        <a:cs typeface="+mj-cs"/>
        <a:sym typeface="Helvetica Neue Thin"/>
      </a:defRPr>
    </a:lvl6pPr>
    <a:lvl7pPr indent="1371600" algn="ctr" defTabSz="584200">
      <a:defRPr sz="3000">
        <a:latin typeface="+mj-lt"/>
        <a:ea typeface="+mj-ea"/>
        <a:cs typeface="+mj-cs"/>
        <a:sym typeface="Helvetica Neue Thin"/>
      </a:defRPr>
    </a:lvl7pPr>
    <a:lvl8pPr indent="1600200" algn="ctr" defTabSz="584200">
      <a:defRPr sz="3000">
        <a:latin typeface="+mj-lt"/>
        <a:ea typeface="+mj-ea"/>
        <a:cs typeface="+mj-cs"/>
        <a:sym typeface="Helvetica Neue Thin"/>
      </a:defRPr>
    </a:lvl8pPr>
    <a:lvl9pPr indent="1828800" algn="ctr" defTabSz="584200">
      <a:defRPr sz="3000">
        <a:latin typeface="+mj-lt"/>
        <a:ea typeface="+mj-ea"/>
        <a:cs typeface="+mj-cs"/>
        <a:sym typeface="Helvetica Neue Thi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3" name="Shape 3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1pPr>
    <a:lvl2pPr indent="228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2pPr>
    <a:lvl3pPr indent="457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3pPr>
    <a:lvl4pPr indent="685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4pPr>
    <a:lvl5pPr indent="9144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5pPr>
    <a:lvl6pPr indent="11430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6pPr>
    <a:lvl7pPr indent="1371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7pPr>
    <a:lvl8pPr indent="1600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8pPr>
    <a:lvl9pPr indent="1828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10.xml.rels><?xml version="1.0" encoding="UTF-8" standalone="yes"?>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</Relationships>

</file>

<file path=ppt/notesSlides/_rels/notesSlide11.xml.rels><?xml version="1.0" encoding="UTF-8" standalone="yes"?>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</Relationships>

</file>

<file path=ppt/notesSlides/_rels/notesSlide12.xml.rels><?xml version="1.0" encoding="UTF-8" standalone="yes"?>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</Relationships>

</file>

<file path=ppt/notesSlides/_rels/notesSlide13.xml.rels><?xml version="1.0" encoding="UTF-8" standalone="yes"?>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</Relationships>

</file>

<file path=ppt/notesSlides/_rels/notesSlide14.xml.rels><?xml version="1.0" encoding="UTF-8" standalone="yes"?>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</Relationships>

</file>

<file path=ppt/notesSlides/_rels/notesSlide15.xml.rels><?xml version="1.0" encoding="UTF-8" standalone="yes"?>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</Relationships>

</file>

<file path=ppt/notesSlides/_rels/notesSlide16.xml.rels><?xml version="1.0" encoding="UTF-8" standalone="yes"?>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</Relationships>

</file>

<file path=ppt/notesSlides/_rels/notesSlide17.xml.rels><?xml version="1.0" encoding="UTF-8" standalone="yes"?><Relationships xmlns="http://schemas.openxmlformats.org/package/2006/relationships"><Relationship Id="rId1" Type="http://schemas.openxmlformats.org/officeDocument/2006/relationships/slide" Target="../slides/slide57.xml"/><Relationship Id="rId2" Type="http://schemas.openxmlformats.org/officeDocument/2006/relationships/notesMaster" Target="../notesMasters/notesMaster1.xml"/></Relationships>

</file>

<file path=ppt/notesSlides/_rels/notesSlide18.xml.rels><?xml version="1.0" encoding="UTF-8" standalone="yes"?>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</Relationships>

</file>

<file path=ppt/notesSlides/_rels/notesSlide19.xml.rels><?xml version="1.0" encoding="UTF-8" standalone="yes"?><Relationships xmlns="http://schemas.openxmlformats.org/package/2006/relationships"><Relationship Id="rId1" Type="http://schemas.openxmlformats.org/officeDocument/2006/relationships/slide" Target="../slides/slide59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20.xml.rels><?xml version="1.0" encoding="UTF-8" standalone="yes"?><Relationships xmlns="http://schemas.openxmlformats.org/package/2006/relationships"><Relationship Id="rId1" Type="http://schemas.openxmlformats.org/officeDocument/2006/relationships/slide" Target="../slides/slide60.xml"/><Relationship Id="rId2" Type="http://schemas.openxmlformats.org/officeDocument/2006/relationships/notesMaster" Target="../notesMasters/notesMaster1.xml"/></Relationships>

</file>

<file path=ppt/notesSlides/_rels/notesSlide21.xml.rels><?xml version="1.0" encoding="UTF-8" standalone="yes"?><Relationships xmlns="http://schemas.openxmlformats.org/package/2006/relationships"><Relationship Id="rId1" Type="http://schemas.openxmlformats.org/officeDocument/2006/relationships/slide" Target="../slides/slide61.xml"/><Relationship Id="rId2" Type="http://schemas.openxmlformats.org/officeDocument/2006/relationships/notesMaster" Target="../notesMasters/notesMaster1.xml"/></Relationships>

</file>

<file path=ppt/notesSlides/_rels/notesSlide22.xml.rels><?xml version="1.0" encoding="UTF-8" standalone="yes"?><Relationships xmlns="http://schemas.openxmlformats.org/package/2006/relationships"><Relationship Id="rId1" Type="http://schemas.openxmlformats.org/officeDocument/2006/relationships/slide" Target="../slides/slide62.xml"/><Relationship Id="rId2" Type="http://schemas.openxmlformats.org/officeDocument/2006/relationships/notesMaster" Target="../notesMasters/notesMaster1.xml"/></Relationships>

</file>

<file path=ppt/notesSlides/_rels/notesSlide23.xml.rels><?xml version="1.0" encoding="UTF-8" standalone="yes"?><Relationships xmlns="http://schemas.openxmlformats.org/package/2006/relationships"><Relationship Id="rId1" Type="http://schemas.openxmlformats.org/officeDocument/2006/relationships/slide" Target="../slides/slide63.xml"/><Relationship Id="rId2" Type="http://schemas.openxmlformats.org/officeDocument/2006/relationships/notesMaster" Target="../notesMasters/notesMaster1.xml"/></Relationships>

</file>

<file path=ppt/notesSlides/_rels/notesSlide24.xml.rels><?xml version="1.0" encoding="UTF-8" standalone="yes"?><Relationships xmlns="http://schemas.openxmlformats.org/package/2006/relationships"><Relationship Id="rId1" Type="http://schemas.openxmlformats.org/officeDocument/2006/relationships/slide" Target="../slides/slide64.xml"/><Relationship Id="rId2" Type="http://schemas.openxmlformats.org/officeDocument/2006/relationships/notesMaster" Target="../notesMasters/notesMaster1.xml"/></Relationships>

</file>

<file path=ppt/notesSlides/_rels/notesSlide25.xml.rels><?xml version="1.0" encoding="UTF-8" standalone="yes"?><Relationships xmlns="http://schemas.openxmlformats.org/package/2006/relationships"><Relationship Id="rId1" Type="http://schemas.openxmlformats.org/officeDocument/2006/relationships/slide" Target="../slides/slide67.xml"/><Relationship Id="rId2" Type="http://schemas.openxmlformats.org/officeDocument/2006/relationships/notesMaster" Target="../notesMasters/notesMaster1.xml"/></Relationships>

</file>

<file path=ppt/notesSlides/_rels/notesSlide26.xml.rels><?xml version="1.0" encoding="UTF-8" standalone="yes"?><Relationships xmlns="http://schemas.openxmlformats.org/package/2006/relationships"><Relationship Id="rId1" Type="http://schemas.openxmlformats.org/officeDocument/2006/relationships/slide" Target="../slides/slide68.xml"/><Relationship Id="rId2" Type="http://schemas.openxmlformats.org/officeDocument/2006/relationships/notesMaster" Target="../notesMasters/notesMaster1.xml"/></Relationships>

</file>

<file path=ppt/notesSlides/_rels/notesSlide27.xml.rels><?xml version="1.0" encoding="UTF-8" standalone="yes"?><Relationships xmlns="http://schemas.openxmlformats.org/package/2006/relationships"><Relationship Id="rId1" Type="http://schemas.openxmlformats.org/officeDocument/2006/relationships/slide" Target="../slides/slide69.xml"/><Relationship Id="rId2" Type="http://schemas.openxmlformats.org/officeDocument/2006/relationships/notesMaster" Target="../notesMasters/notesMaster1.xml"/></Relationships>

</file>

<file path=ppt/notesSlides/_rels/notesSlide28.xml.rels><?xml version="1.0" encoding="UTF-8" standalone="yes"?><Relationships xmlns="http://schemas.openxmlformats.org/package/2006/relationships"><Relationship Id="rId1" Type="http://schemas.openxmlformats.org/officeDocument/2006/relationships/slide" Target="../slides/slide70.xml"/><Relationship Id="rId2" Type="http://schemas.openxmlformats.org/officeDocument/2006/relationships/notesMaster" Target="../notesMasters/notesMaster1.xml"/></Relationships>

</file>

<file path=ppt/notesSlides/_rels/notesSlide29.xml.rels><?xml version="1.0" encoding="UTF-8" standalone="yes"?><Relationships xmlns="http://schemas.openxmlformats.org/package/2006/relationships"><Relationship Id="rId1" Type="http://schemas.openxmlformats.org/officeDocument/2006/relationships/slide" Target="../slides/slide71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_rels/notesSlide30.xml.rels><?xml version="1.0" encoding="UTF-8" standalone="yes"?><Relationships xmlns="http://schemas.openxmlformats.org/package/2006/relationships"><Relationship Id="rId1" Type="http://schemas.openxmlformats.org/officeDocument/2006/relationships/slide" Target="../slides/slide72.xml"/><Relationship Id="rId2" Type="http://schemas.openxmlformats.org/officeDocument/2006/relationships/notesMaster" Target="../notesMasters/notesMaster1.xml"/></Relationships>

</file>

<file path=ppt/notesSlides/_rels/notesSlide31.xml.rels><?xml version="1.0" encoding="UTF-8" standalone="yes"?><Relationships xmlns="http://schemas.openxmlformats.org/package/2006/relationships"><Relationship Id="rId1" Type="http://schemas.openxmlformats.org/officeDocument/2006/relationships/slide" Target="../slides/slide73.xml"/><Relationship Id="rId2" Type="http://schemas.openxmlformats.org/officeDocument/2006/relationships/notesMaster" Target="../notesMasters/notesMaster1.xml"/></Relationships>

</file>

<file path=ppt/notesSlides/_rels/notesSlide32.xml.rels><?xml version="1.0" encoding="UTF-8" standalone="yes"?><Relationships xmlns="http://schemas.openxmlformats.org/package/2006/relationships"><Relationship Id="rId1" Type="http://schemas.openxmlformats.org/officeDocument/2006/relationships/slide" Target="../slides/slide74.xml"/><Relationship Id="rId2" Type="http://schemas.openxmlformats.org/officeDocument/2006/relationships/notesMaster" Target="../notesMasters/notesMaster1.xml"/></Relationships>

</file>

<file path=ppt/notesSlides/_rels/notesSlide33.xml.rels><?xml version="1.0" encoding="UTF-8" standalone="yes"?><Relationships xmlns="http://schemas.openxmlformats.org/package/2006/relationships"><Relationship Id="rId1" Type="http://schemas.openxmlformats.org/officeDocument/2006/relationships/slide" Target="../slides/slide76.xml"/><Relationship Id="rId2" Type="http://schemas.openxmlformats.org/officeDocument/2006/relationships/notesMaster" Target="../notesMasters/notesMaster1.xml"/></Relationships>

</file>

<file path=ppt/notesSlides/_rels/notesSlide34.xml.rels><?xml version="1.0" encoding="UTF-8" standalone="yes"?><Relationships xmlns="http://schemas.openxmlformats.org/package/2006/relationships"><Relationship Id="rId1" Type="http://schemas.openxmlformats.org/officeDocument/2006/relationships/slide" Target="../slides/slide77.xml"/><Relationship Id="rId2" Type="http://schemas.openxmlformats.org/officeDocument/2006/relationships/notesMaster" Target="../notesMasters/notesMaster1.xml"/></Relationships>

</file>

<file path=ppt/notesSlides/_rels/notesSlide35.xml.rels><?xml version="1.0" encoding="UTF-8" standalone="yes"?><Relationships xmlns="http://schemas.openxmlformats.org/package/2006/relationships"><Relationship Id="rId1" Type="http://schemas.openxmlformats.org/officeDocument/2006/relationships/slide" Target="../slides/slide93.xml"/><Relationship Id="rId2" Type="http://schemas.openxmlformats.org/officeDocument/2006/relationships/notesMaster" Target="../notesMasters/notesMaster1.xml"/></Relationships>

</file>

<file path=ppt/notesSlides/_rels/notesSlide36.xml.rels><?xml version="1.0" encoding="UTF-8" standalone="yes"?><Relationships xmlns="http://schemas.openxmlformats.org/package/2006/relationships"><Relationship Id="rId1" Type="http://schemas.openxmlformats.org/officeDocument/2006/relationships/slide" Target="../slides/slide94.xml"/><Relationship Id="rId2" Type="http://schemas.openxmlformats.org/officeDocument/2006/relationships/notesMaster" Target="../notesMasters/notesMaster1.xm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5.xml.rels><?xml version="1.0" encoding="UTF-8" standalone="yes"?>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
</file>

<file path=ppt/notesSlides/_rels/notesSlide6.xml.rels><?xml version="1.0" encoding="UTF-8" standalone="yes"?>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_rels/notesSlide7.xml.rels><?xml version="1.0" encoding="UTF-8" standalone="yes"?>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</Relationships>

</file>

<file path=ppt/notesSlides/_rels/notesSlide8.xml.rels><?xml version="1.0" encoding="UTF-8" standalone="yes"?>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</Relationships>

</file>

<file path=ppt/notesSlides/_rels/notesSlide9.xml.rels><?xml version="1.0" encoding="UTF-8" standalone="yes"?>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2" name="Shape 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84200">
              <a:lnSpc>
                <a:spcPct val="100000"/>
              </a:lnSpc>
              <a:buClr>
                <a:srgbClr val="000000"/>
              </a:buClr>
              <a:defRPr sz="1800"/>
            </a:pPr>
            <a:r>
              <a:rPr sz="3000">
                <a:latin typeface="Lucida Grande"/>
                <a:ea typeface="Lucida Grande"/>
                <a:cs typeface="Lucida Grande"/>
                <a:sym typeface="Lucida Grande"/>
              </a:rPr>
              <a:t>What should go here</a:t>
            </a:r>
            <a:r>
              <a:rPr sz="3000">
                <a:latin typeface="Lucida Grande"/>
                <a:ea typeface="Lucida Grande"/>
                <a:cs typeface="Lucida Grande"/>
                <a:sym typeface="Lucida Grande"/>
              </a:rPr>
              <a:t> and why?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57" name="Shape 25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This is a photograph taken by my advisor of Medici fountain from Paris..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I really liked this photograph and wanted to find some similar images!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I thought of using Google’s recently launched Search-by-Image feature.. I took this image..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62" name="Shape 26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Dropped it in google image search; It searches thru billions of images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And magically returns these matches..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67" name="Shape 2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Which look pretty good!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Great I thought!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How about this image?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73" name="Shape 27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Of the same place, the medici fountain..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Just from a different season.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80" name="Shape 2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These are the top matches by google..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The first match looks reasonable, but others are not as good.. Why so?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One explanation can be that it rarely snows in Paris. So images with snow at medici fountain are rare.. Ok..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85" name="Shape 28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What if I want to use this painting OF THE SAME PLACE, the medici fountain, to find similar images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90" name="Shape 29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The results are even worse…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95" name="Shape 29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What abt this sketch, 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again of the same place medici fountain..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0" name="Shape 3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No luck again…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In this work..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17" name="Shape 3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In this work,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We propose a way to match images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Invariant to visual variations such as different seasons and even visual domains such as paintings or sketches.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46" name="Shape 14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Arial"/>
              <a:defRPr sz="1800"/>
            </a:pPr>
            <a:r>
              <a:rPr sz="12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Probability map for that same image</a:t>
            </a:r>
            <a:endParaRPr sz="120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Arial"/>
              <a:defRPr sz="1800"/>
            </a:pPr>
            <a:r>
              <a:rPr sz="12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Explain the green circles and how they relate to evaluation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26" name="Shape 32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Visual appearance – different @ Raw pixel level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35" name="Shape 3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There has been lot of work in the field of image retrieval..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Starting from simple color-histogram based techniques to approaches that use SIFT and GIST descriptors..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But these usually work well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51" name="Shape 3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If the images are very similar to begin with.. 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For example, to matching these 2 image from medici fountain, Popular SIFT desc Works really well..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But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67" name="Shape 3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In case of these images of the exact same place, the medici fountain, just from a different season, 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It fails miserably.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To handle this visual variations, different representations have been proposed before catering to specific domains, but none really works _across_ all domains at the same time.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72" name="Shape 3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Given this illustration, we want to find matching images from a *very large dataset*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Gradient based matching approach.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08" name="Shape 4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EVEN WORSE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But these are actually good matches for the computer because they do match something; just that these are not the matches that we humans want when we query this image. 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It is that temple that we want to find, not the sky.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It is the temple that is important for humans to match in this image… But a computer has no way of knowing which are the important parts to match..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16" name="Shape 4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What if an oracle marked important parts for us?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Then we can down-weigh the non important parts in this image while matching and retrieving images..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25" name="Shape 4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Using same feature, these retrievals.. </a:t>
            </a:r>
            <a:r>
              <a:rPr b="1"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Present in the dataset</a:t>
            </a:r>
            <a:endParaRPr sz="30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How do we find the interesting bits..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37" name="Shape 4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We hypothesis that the things that are unique in this image are the things that do not occur freq in a large set of images. For example, the sky in this painting is not that unique because it occurs everywhere; however, it is the temple, that is less frequent, that is unique about this image. It is the temple that *separates* this image from this large set of natural world images. This is what we call “Data-driven Uniqueness”.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What we want is a separating boundary that separates this one image from this entire world of images. How we do it? Standard SVM machinery from ML – helps us find out what makes this different.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43" name="Shape 4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Simple synthetic example. Image of triangle and rectangle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Don’t know what is unique coz we don’t know how the world of images looks like.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65" name="Shape 1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/>
            </a:pPr>
            <a:r>
              <a:rPr sz="2200"/>
              <a:t>Remember that the algorithm is not reasoning about the animals themselves! Yet we find a bunch of images that come from Africa.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66" name="Shape 4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How can computer figure this out?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Our idea is to use Support Vector Machine..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In a standard setting, 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09" name="Shape 50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In a standard setting,  SVM is used classification, as a 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Discriminative classifier which tells us which features in class A make it different from class B.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36" name="Shape 5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What if I had a single image instead of class A?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How the single image is different from class B?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88" name="Shape 5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HOG before and after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Ask the computer to “pick” which of the gradients in the image are important. Which one make this image look _different_ from all the others. 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602" name="Shape 60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In the top example, the vertical structures are dominating, so the top match also contains strong vertical structures. 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After learning, the algorithm determined that the vertical structures aren’t really what’s making this image different than the rest of the world: it’s what’s going on in the lower left part of the image (bridge), and some other discriminative regions, like edges w/ the sky and the river. 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696" name="Shape 69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0639" marR="40639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Myriad Pro"/>
              <a:def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Who’s who? 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702" name="Shape 70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84200">
              <a:lnSpc>
                <a:spcPct val="100000"/>
              </a:lnSpc>
              <a:defRPr sz="1800"/>
            </a:pPr>
            <a:r>
              <a:rPr sz="3000">
                <a:latin typeface="Lucida Grande"/>
                <a:ea typeface="Lucida Grande"/>
                <a:cs typeface="Lucida Grande"/>
                <a:sym typeface="Lucida Grande"/>
              </a:rPr>
              <a:t>Birds naturally space themselves on a wire.</a:t>
            </a:r>
            <a:endParaRPr sz="30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r>
              <a:rPr sz="3000">
                <a:latin typeface="Lucida Grande"/>
                <a:ea typeface="Lucida Grande"/>
                <a:cs typeface="Lucida Grande"/>
                <a:sym typeface="Lucida Grande"/>
              </a:rPr>
              <a:t>Taller people (often guys) are place in the back. </a:t>
            </a:r>
            <a:endParaRPr sz="30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r>
              <a:rPr sz="3000">
                <a:latin typeface="Lucida Grande"/>
                <a:ea typeface="Lucida Grande"/>
                <a:cs typeface="Lucida Grande"/>
                <a:sym typeface="Lucida Grande"/>
              </a:rPr>
              <a:t>Person of honor or importance (e.g. grandma) is in the middle of the photo.</a:t>
            </a:r>
            <a:endParaRPr sz="3000"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76" name="Shape 17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84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defRPr sz="1800"/>
            </a:pPr>
            <a:r>
              <a:rPr sz="3000">
                <a:latin typeface="Lucida Grande"/>
                <a:ea typeface="Lucida Grande"/>
                <a:cs typeface="Lucida Grande"/>
                <a:sym typeface="Lucida Grande"/>
              </a:rPr>
              <a:t>Need to report</a:t>
            </a:r>
            <a:r>
              <a:rPr sz="3000">
                <a:latin typeface="Lucida Grande"/>
                <a:ea typeface="Lucida Grande"/>
                <a:cs typeface="Lucida Grande"/>
                <a:sym typeface="Lucida Grande"/>
              </a:rPr>
              <a:t> more than a number here, need to say it’s a surprising scientific result.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81" name="Shape 18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/>
            </a:pPr>
            <a:r>
              <a:rPr sz="2200"/>
              <a:t>Let’s consider this example...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87" name="Shape 18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0631" marR="40631" defTabSz="914400">
              <a:lnSpc>
                <a:spcPct val="100000"/>
              </a:lnSpc>
              <a:buClr>
                <a:srgbClr val="000000"/>
              </a:buClr>
              <a:buFont typeface="Arial"/>
              <a:def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Even though the gps locations is ambiguous the *distribution* is informative.</a:t>
            </a:r>
            <a:endParaRPr sz="3000">
              <a:uFill>
                <a:solidFill/>
              </a:u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32" name="Shape 23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84200">
              <a:lnSpc>
                <a:spcPct val="100000"/>
              </a:lnSpc>
              <a:buClr>
                <a:srgbClr val="000000"/>
              </a:buClr>
              <a:buFont typeface="Arial"/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/>
              <a:t>Individually each photograph is 16%, but together they reinforce each other well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42" name="Shape 2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84200">
              <a:lnSpc>
                <a:spcPct val="100000"/>
              </a:lnSpc>
              <a:buClr>
                <a:srgbClr val="000000"/>
              </a:buClr>
              <a:buFont typeface="Arial"/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/>
              <a:t>If you know that brits love to vacation in greece…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47" name="Shape 2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/>
            </a:pPr>
            <a:r>
              <a:rPr sz="2200"/>
              <a:t>Not bad! But how can we do better?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657026" y="124306"/>
            <a:ext cx="11690748" cy="1980327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marL="0" marR="0" algn="ctr" defTabSz="584200">
              <a:defRPr sz="6400">
                <a:uFillTx/>
                <a:latin typeface="+mj-lt"/>
                <a:ea typeface="+mj-ea"/>
                <a:cs typeface="+mj-cs"/>
                <a:sym typeface="Helvetica Neue Thin"/>
              </a:defRPr>
            </a:lvl1pPr>
          </a:lstStyle>
          <a:p>
            <a:pPr lvl="0">
              <a:defRPr sz="1800"/>
            </a:pPr>
            <a:r>
              <a:rPr sz="6400"/>
              <a:t>Title Text</a:t>
            </a:r>
          </a:p>
        </p:txBody>
      </p:sp>
      <p:sp>
        <p:nvSpPr>
          <p:cNvPr id="6" name="Shape 6"/>
          <p:cNvSpPr/>
          <p:nvPr>
            <p:ph type="body" sz="half" idx="1"/>
          </p:nvPr>
        </p:nvSpPr>
        <p:spPr>
          <a:xfrm>
            <a:off x="1270000" y="8439500"/>
            <a:ext cx="10464800" cy="11303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marR="0" indent="0" algn="r" defTabSz="584200">
              <a:spcBef>
                <a:spcPts val="0"/>
              </a:spcBef>
              <a:defRPr sz="3200">
                <a:uFillTx/>
                <a:latin typeface="+mj-lt"/>
                <a:ea typeface="+mj-ea"/>
                <a:cs typeface="+mj-cs"/>
                <a:sym typeface="Helvetica Neue Thin"/>
              </a:defRPr>
            </a:lvl1pPr>
            <a:lvl2pPr marL="0" marR="0" indent="228600" algn="r" defTabSz="584200">
              <a:spcBef>
                <a:spcPts val="0"/>
              </a:spcBef>
              <a:buSzTx/>
              <a:buNone/>
              <a:defRPr sz="3200">
                <a:uFillTx/>
                <a:latin typeface="+mj-lt"/>
                <a:ea typeface="+mj-ea"/>
                <a:cs typeface="+mj-cs"/>
                <a:sym typeface="Helvetica Neue Thin"/>
              </a:defRPr>
            </a:lvl2pPr>
            <a:lvl3pPr marL="0" marR="0" indent="457200" algn="r" defTabSz="584200">
              <a:spcBef>
                <a:spcPts val="0"/>
              </a:spcBef>
              <a:buSzTx/>
              <a:buNone/>
              <a:defRPr sz="3200">
                <a:uFillTx/>
                <a:latin typeface="+mj-lt"/>
                <a:ea typeface="+mj-ea"/>
                <a:cs typeface="+mj-cs"/>
                <a:sym typeface="Helvetica Neue Thin"/>
              </a:defRPr>
            </a:lvl3pPr>
            <a:lvl4pPr marL="0" marR="0" indent="685800" algn="r" defTabSz="584200">
              <a:spcBef>
                <a:spcPts val="0"/>
              </a:spcBef>
              <a:buSzTx/>
              <a:buNone/>
              <a:defRPr sz="3200">
                <a:uFillTx/>
                <a:latin typeface="+mj-lt"/>
                <a:ea typeface="+mj-ea"/>
                <a:cs typeface="+mj-cs"/>
                <a:sym typeface="Helvetica Neue Thin"/>
              </a:defRPr>
            </a:lvl4pPr>
            <a:lvl5pPr marL="0" marR="0" indent="914400" algn="r" defTabSz="584200">
              <a:spcBef>
                <a:spcPts val="0"/>
              </a:spcBef>
              <a:buSzTx/>
              <a:buNone/>
              <a:defRPr sz="3200">
                <a:uFillTx/>
                <a:latin typeface="+mj-lt"/>
                <a:ea typeface="+mj-ea"/>
                <a:cs typeface="+mj-cs"/>
                <a:sym typeface="Helvetica Neue Thin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7" name="Shape 7"/>
          <p:cNvSpPr/>
          <p:nvPr>
            <p:ph type="obj" sz="half" idx="3"/>
          </p:nvPr>
        </p:nvSpPr>
        <p:spPr>
          <a:xfrm>
            <a:off x="1270000" y="2071637"/>
            <a:ext cx="10464800" cy="6400858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/>
          <a:p>
            <a:pPr lvl="0" marL="0" marR="0" indent="0" algn="ctr" defTabSz="584200">
              <a:spcBef>
                <a:spcPts val="0"/>
              </a:spcBef>
              <a:defRPr sz="4000">
                <a:uFillTx/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Mast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Title Text</a:t>
            </a:r>
          </a:p>
        </p:txBody>
      </p:sp>
      <p:sp>
        <p:nvSpPr>
          <p:cNvPr id="27" name="Shape 2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897889" indent="-400049">
              <a:spcBef>
                <a:spcPts val="1000"/>
              </a:spcBef>
              <a:defRPr sz="2800"/>
            </a:lvl2pPr>
            <a:lvl3pPr marL="1259839" indent="-304800">
              <a:spcBef>
                <a:spcPts val="400"/>
              </a:spcBef>
              <a:buChar char="–"/>
              <a:defRPr sz="2400"/>
            </a:lvl3pPr>
            <a:lvl4pPr marL="1726564" indent="-314325">
              <a:spcBef>
                <a:spcPts val="300"/>
              </a:spcBef>
              <a:buChar char="»"/>
              <a:defRPr sz="2200"/>
            </a:lvl4pPr>
            <a:lvl5pPr marL="2163354" indent="-293914">
              <a:spcBef>
                <a:spcPts val="300"/>
              </a:spcBef>
              <a:buChar char="»"/>
              <a:defRPr sz="1800"/>
            </a:lvl5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One</a:t>
            </a:r>
            <a:endParaRPr sz="3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Two</a:t>
            </a:r>
            <a:endParaRPr sz="2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  <a:endParaRPr sz="2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Four</a:t>
            </a:r>
            <a:endParaRPr sz="2200">
              <a:uFill>
                <a:solidFill/>
              </a:uFill>
            </a:endParaRPr>
          </a:p>
          <a:p>
            <a:pPr lvl="4">
              <a:defRPr>
                <a:uFillTx/>
              </a:defRPr>
            </a:pPr>
            <a:r>
              <a:rPr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/>
        </p:nvSpPr>
        <p:spPr>
          <a:xfrm>
            <a:off x="975359" y="1192106"/>
            <a:ext cx="11054082" cy="2259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" name="Shape 30"/>
          <p:cNvSpPr/>
          <p:nvPr>
            <p:ph type="title"/>
          </p:nvPr>
        </p:nvSpPr>
        <p:spPr>
          <a:xfrm>
            <a:off x="975359" y="108373"/>
            <a:ext cx="11054082" cy="119210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Title Text</a:t>
            </a:r>
          </a:p>
        </p:txBody>
      </p:sp>
      <p:sp>
        <p:nvSpPr>
          <p:cNvPr id="31" name="Shape 3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897889" indent="-400049">
              <a:spcBef>
                <a:spcPts val="1000"/>
              </a:spcBef>
              <a:defRPr sz="2800"/>
            </a:lvl2pPr>
            <a:lvl3pPr marL="1259839" indent="-304800">
              <a:spcBef>
                <a:spcPts val="400"/>
              </a:spcBef>
              <a:buChar char="–"/>
              <a:defRPr sz="2400"/>
            </a:lvl3pPr>
            <a:lvl4pPr marL="1726564" indent="-314325">
              <a:spcBef>
                <a:spcPts val="300"/>
              </a:spcBef>
              <a:buChar char="»"/>
              <a:defRPr sz="2200"/>
            </a:lvl4pPr>
            <a:lvl5pPr marL="2163354" indent="-293914">
              <a:spcBef>
                <a:spcPts val="300"/>
              </a:spcBef>
              <a:buChar char="»"/>
              <a:defRPr sz="1800"/>
            </a:lvl5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One</a:t>
            </a:r>
            <a:endParaRPr sz="3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Two</a:t>
            </a:r>
            <a:endParaRPr sz="2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  <a:endParaRPr sz="2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Four</a:t>
            </a:r>
            <a:endParaRPr sz="2200">
              <a:uFill>
                <a:solidFill/>
              </a:uFill>
            </a:endParaRPr>
          </a:p>
          <a:p>
            <a:pPr lvl="4">
              <a:defRPr>
                <a:uFillTx/>
              </a:defRPr>
            </a:pPr>
            <a:r>
              <a:rPr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marL="0" marR="0" defTabSz="584200">
              <a:defRPr sz="6400">
                <a:uFillTx/>
                <a:latin typeface="+mj-lt"/>
                <a:ea typeface="+mj-ea"/>
                <a:cs typeface="+mj-cs"/>
                <a:sym typeface="Helvetica Neue Thin"/>
              </a:defRPr>
            </a:lvl1pPr>
          </a:lstStyle>
          <a:p>
            <a:pPr lvl="0">
              <a:defRPr sz="1800"/>
            </a:pPr>
            <a:r>
              <a:rPr sz="6400"/>
              <a:t>Title Text</a:t>
            </a:r>
          </a:p>
        </p:txBody>
      </p:sp>
      <p:sp>
        <p:nvSpPr>
          <p:cNvPr id="10" name="Shape 10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marR="0" indent="0" algn="ctr" defTabSz="584200">
              <a:spcBef>
                <a:spcPts val="0"/>
              </a:spcBef>
              <a:defRPr sz="3200"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>
              <a:spcBef>
                <a:spcPts val="0"/>
              </a:spcBef>
              <a:buSzTx/>
              <a:buNone/>
              <a:defRPr sz="3200"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>
              <a:spcBef>
                <a:spcPts val="0"/>
              </a:spcBef>
              <a:buSzTx/>
              <a:buNone/>
              <a:defRPr sz="3200"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>
              <a:spcBef>
                <a:spcPts val="0"/>
              </a:spcBef>
              <a:buSzTx/>
              <a:buNone/>
              <a:defRPr sz="3200"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>
              <a:spcBef>
                <a:spcPts val="0"/>
              </a:spcBef>
              <a:buSzTx/>
              <a:buNone/>
              <a:defRPr sz="3200">
                <a:uFillTx/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marL="0" marR="0" algn="ctr" defTabSz="584200">
              <a:defRPr sz="6000"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3" name="Shape 13"/>
          <p:cNvSpPr/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marR="0" indent="0" algn="ctr" defTabSz="584200">
              <a:spcBef>
                <a:spcPts val="0"/>
              </a:spcBef>
              <a:defRPr sz="3200"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>
              <a:spcBef>
                <a:spcPts val="0"/>
              </a:spcBef>
              <a:buSzTx/>
              <a:buNone/>
              <a:defRPr sz="3200"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>
              <a:spcBef>
                <a:spcPts val="0"/>
              </a:spcBef>
              <a:buSzTx/>
              <a:buNone/>
              <a:defRPr sz="3200"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>
              <a:spcBef>
                <a:spcPts val="0"/>
              </a:spcBef>
              <a:buSzTx/>
              <a:buNone/>
              <a:defRPr sz="3200"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>
              <a:spcBef>
                <a:spcPts val="0"/>
              </a:spcBef>
              <a:buSzTx/>
              <a:buNone/>
              <a:defRPr sz="3200">
                <a:uFillTx/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>
            <p:ph type="title"/>
          </p:nvPr>
        </p:nvSpPr>
        <p:spPr>
          <a:xfrm>
            <a:off x="952500" y="316855"/>
            <a:ext cx="11099800" cy="1281609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marR="0" defTabSz="584200">
              <a:defRPr sz="6400">
                <a:uFillTx/>
                <a:latin typeface="+mj-lt"/>
                <a:ea typeface="+mj-ea"/>
                <a:cs typeface="+mj-cs"/>
                <a:sym typeface="Helvetica Neue Thin"/>
              </a:defRPr>
            </a:lvl1pPr>
          </a:lstStyle>
          <a:p>
            <a:pPr lvl="0">
              <a:defRPr sz="1800"/>
            </a:pPr>
            <a:r>
              <a:rPr sz="6400"/>
              <a:t>Title Text</a:t>
            </a:r>
          </a:p>
        </p:txBody>
      </p:sp>
      <p:sp>
        <p:nvSpPr>
          <p:cNvPr id="16" name="Shape 16"/>
          <p:cNvSpPr/>
          <p:nvPr>
            <p:ph type="body" idx="1"/>
          </p:nvPr>
        </p:nvSpPr>
        <p:spPr>
          <a:xfrm>
            <a:off x="952500" y="1616620"/>
            <a:ext cx="11099800" cy="7152185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marL="444500" marR="0" indent="-444500" defTabSz="584200">
              <a:spcBef>
                <a:spcPts val="4200"/>
              </a:spcBef>
              <a:buSzPct val="75000"/>
              <a:buChar char="•"/>
              <a:defRPr sz="3600">
                <a:uFillTx/>
                <a:latin typeface="+mj-lt"/>
                <a:ea typeface="+mj-ea"/>
                <a:cs typeface="+mj-cs"/>
                <a:sym typeface="Helvetica Neue Thin"/>
              </a:defRPr>
            </a:lvl1pPr>
            <a:lvl2pPr marL="814916" marR="0" indent="-370416" defTabSz="584200">
              <a:spcBef>
                <a:spcPts val="4200"/>
              </a:spcBef>
              <a:buSzPct val="75000"/>
              <a:defRPr sz="3200">
                <a:uFillTx/>
                <a:latin typeface="+mj-lt"/>
                <a:ea typeface="+mj-ea"/>
                <a:cs typeface="+mj-cs"/>
                <a:sym typeface="Helvetica Neue Thin"/>
              </a:defRPr>
            </a:lvl2pPr>
            <a:lvl3pPr marL="1333500" marR="0" indent="-444500" defTabSz="584200">
              <a:spcBef>
                <a:spcPts val="4200"/>
              </a:spcBef>
              <a:buSzPct val="75000"/>
              <a:defRPr sz="2800">
                <a:uFillTx/>
                <a:latin typeface="+mj-lt"/>
                <a:ea typeface="+mj-ea"/>
                <a:cs typeface="+mj-cs"/>
                <a:sym typeface="Helvetica Neue Thin"/>
              </a:defRPr>
            </a:lvl3pPr>
            <a:lvl4pPr marL="1778000" marR="0" indent="-444500" defTabSz="584200">
              <a:spcBef>
                <a:spcPts val="4200"/>
              </a:spcBef>
              <a:buSzPct val="75000"/>
              <a:defRPr sz="2800">
                <a:uFillTx/>
                <a:latin typeface="+mj-lt"/>
                <a:ea typeface="+mj-ea"/>
                <a:cs typeface="+mj-cs"/>
                <a:sym typeface="Helvetica Neue Thin"/>
              </a:defRPr>
            </a:lvl4pPr>
            <a:lvl5pPr marL="2222500" marR="0" indent="-444500" defTabSz="584200">
              <a:spcBef>
                <a:spcPts val="4200"/>
              </a:spcBef>
              <a:buSzPct val="75000"/>
              <a:defRPr sz="2800">
                <a:uFillTx/>
                <a:latin typeface="+mj-lt"/>
                <a:ea typeface="+mj-ea"/>
                <a:cs typeface="+mj-cs"/>
                <a:sym typeface="Helvetica Neue Thin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xfrm>
            <a:off x="952500" y="393700"/>
            <a:ext cx="11099800" cy="21590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marR="0" defTabSz="584200">
              <a:defRPr sz="6400">
                <a:uFillTx/>
                <a:latin typeface="+mj-lt"/>
                <a:ea typeface="+mj-ea"/>
                <a:cs typeface="+mj-cs"/>
                <a:sym typeface="Helvetica Neue Thin"/>
              </a:defRPr>
            </a:lvl1pPr>
          </a:lstStyle>
          <a:p>
            <a:pPr lvl="0">
              <a:defRPr sz="1800"/>
            </a:pPr>
            <a:r>
              <a:rPr sz="6400"/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marL="342900" marR="0" defTabSz="584200">
              <a:spcBef>
                <a:spcPts val="3200"/>
              </a:spcBef>
              <a:buSzPct val="75000"/>
              <a:buChar char="•"/>
              <a:defRPr sz="2800"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85800" marR="0" indent="-342900" defTabSz="584200">
              <a:spcBef>
                <a:spcPts val="3200"/>
              </a:spcBef>
              <a:buSzPct val="75000"/>
              <a:defRPr sz="2800"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028700" marR="0" indent="-342900" defTabSz="584200">
              <a:spcBef>
                <a:spcPts val="3200"/>
              </a:spcBef>
              <a:buSzPct val="75000"/>
              <a:defRPr sz="2800"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371600" marR="0" indent="-342900" defTabSz="584200">
              <a:spcBef>
                <a:spcPts val="3200"/>
              </a:spcBef>
              <a:buSzPct val="75000"/>
              <a:defRPr sz="2800"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714500" marR="0" indent="-342900" defTabSz="584200">
              <a:spcBef>
                <a:spcPts val="3200"/>
              </a:spcBef>
              <a:buSzPct val="75000"/>
              <a:defRPr sz="2800">
                <a:uFillTx/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800"/>
              <a:t>Body Level One</a:t>
            </a:r>
            <a:endParaRPr sz="2800"/>
          </a:p>
          <a:p>
            <a:pPr lvl="1">
              <a:defRPr sz="1800"/>
            </a:pPr>
            <a:r>
              <a:rPr sz="2800"/>
              <a:t>Body Level Two</a:t>
            </a:r>
            <a:endParaRPr sz="28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75359" y="108373"/>
            <a:ext cx="9930273" cy="1192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75359" y="1697848"/>
            <a:ext cx="11054082" cy="8055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/>
          <a:lstStyle>
            <a:lvl2pPr marL="897889" indent="-400049">
              <a:spcBef>
                <a:spcPts val="1000"/>
              </a:spcBef>
              <a:defRPr sz="2800"/>
            </a:lvl2pPr>
            <a:lvl3pPr marL="1259839" indent="-304800">
              <a:spcBef>
                <a:spcPts val="400"/>
              </a:spcBef>
              <a:buChar char="–"/>
              <a:defRPr sz="2400"/>
            </a:lvl3pPr>
            <a:lvl4pPr marL="1726564" indent="-314325">
              <a:spcBef>
                <a:spcPts val="300"/>
              </a:spcBef>
              <a:buChar char="»"/>
              <a:defRPr sz="2200"/>
            </a:lvl4pPr>
            <a:lvl5pPr marL="2163354" indent="-293914">
              <a:spcBef>
                <a:spcPts val="300"/>
              </a:spcBef>
              <a:buChar char="»"/>
              <a:defRPr sz="1800"/>
            </a:lvl5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One</a:t>
            </a:r>
            <a:endParaRPr sz="3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Two</a:t>
            </a:r>
            <a:endParaRPr sz="2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  <a:endParaRPr sz="2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Four</a:t>
            </a:r>
            <a:endParaRPr sz="2200">
              <a:uFill>
                <a:solidFill/>
              </a:uFill>
            </a:endParaRPr>
          </a:p>
          <a:p>
            <a:pPr lvl="4">
              <a:defRPr>
                <a:uFillTx/>
              </a:defRPr>
            </a:pPr>
            <a:r>
              <a:rPr>
                <a:uFill>
                  <a:solidFill/>
                </a:u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marL="40639" marR="40639">
        <a:defRPr sz="4800">
          <a:uFill>
            <a:solidFill/>
          </a:uFill>
          <a:latin typeface="Myriad Pro"/>
          <a:ea typeface="Myriad Pro"/>
          <a:cs typeface="Myriad Pro"/>
          <a:sym typeface="Myriad Pro"/>
        </a:defRPr>
      </a:lvl1pPr>
      <a:lvl2pPr marL="40639" marR="40639" indent="228600">
        <a:defRPr sz="4800">
          <a:uFill>
            <a:solidFill/>
          </a:uFill>
          <a:latin typeface="Myriad Pro"/>
          <a:ea typeface="Myriad Pro"/>
          <a:cs typeface="Myriad Pro"/>
          <a:sym typeface="Myriad Pro"/>
        </a:defRPr>
      </a:lvl2pPr>
      <a:lvl3pPr marL="40639" marR="40639" indent="457200">
        <a:defRPr sz="4800">
          <a:uFill>
            <a:solidFill/>
          </a:uFill>
          <a:latin typeface="Myriad Pro"/>
          <a:ea typeface="Myriad Pro"/>
          <a:cs typeface="Myriad Pro"/>
          <a:sym typeface="Myriad Pro"/>
        </a:defRPr>
      </a:lvl3pPr>
      <a:lvl4pPr marL="40639" marR="40639" indent="685800">
        <a:defRPr sz="4800">
          <a:uFill>
            <a:solidFill/>
          </a:uFill>
          <a:latin typeface="Myriad Pro"/>
          <a:ea typeface="Myriad Pro"/>
          <a:cs typeface="Myriad Pro"/>
          <a:sym typeface="Myriad Pro"/>
        </a:defRPr>
      </a:lvl4pPr>
      <a:lvl5pPr marL="40639" marR="40639" indent="914400">
        <a:defRPr sz="4800">
          <a:uFill>
            <a:solidFill/>
          </a:uFill>
          <a:latin typeface="Myriad Pro"/>
          <a:ea typeface="Myriad Pro"/>
          <a:cs typeface="Myriad Pro"/>
          <a:sym typeface="Myriad Pro"/>
        </a:defRPr>
      </a:lvl5pPr>
      <a:lvl6pPr marL="40639" marR="40639" indent="1143000">
        <a:defRPr sz="4800">
          <a:uFill>
            <a:solidFill/>
          </a:uFill>
          <a:latin typeface="Myriad Pro"/>
          <a:ea typeface="Myriad Pro"/>
          <a:cs typeface="Myriad Pro"/>
          <a:sym typeface="Myriad Pro"/>
        </a:defRPr>
      </a:lvl6pPr>
      <a:lvl7pPr marL="40639" marR="40639" indent="1371600">
        <a:defRPr sz="4800">
          <a:uFill>
            <a:solidFill/>
          </a:uFill>
          <a:latin typeface="Myriad Pro"/>
          <a:ea typeface="Myriad Pro"/>
          <a:cs typeface="Myriad Pro"/>
          <a:sym typeface="Myriad Pro"/>
        </a:defRPr>
      </a:lvl7pPr>
      <a:lvl8pPr marL="40639" marR="40639" indent="1600200">
        <a:defRPr sz="4800">
          <a:uFill>
            <a:solidFill/>
          </a:uFill>
          <a:latin typeface="Myriad Pro"/>
          <a:ea typeface="Myriad Pro"/>
          <a:cs typeface="Myriad Pro"/>
          <a:sym typeface="Myriad Pro"/>
        </a:defRPr>
      </a:lvl8pPr>
      <a:lvl9pPr marL="40639" marR="40639" indent="1828800">
        <a:defRPr sz="4800">
          <a:uFill>
            <a:solidFill/>
          </a:uFill>
          <a:latin typeface="Myriad Pro"/>
          <a:ea typeface="Myriad Pro"/>
          <a:cs typeface="Myriad Pro"/>
          <a:sym typeface="Myriad Pro"/>
        </a:defRPr>
      </a:lvl9pPr>
    </p:titleStyle>
    <p:bodyStyle>
      <a:lvl1pPr marL="383540" marR="40639" indent="-342900">
        <a:spcBef>
          <a:spcPts val="600"/>
        </a:spcBef>
        <a:defRPr sz="3800">
          <a:uFill>
            <a:solidFill/>
          </a:uFill>
          <a:latin typeface="Myriad Pro"/>
          <a:ea typeface="Myriad Pro"/>
          <a:cs typeface="Myriad Pro"/>
          <a:sym typeface="Myriad Pro"/>
        </a:defRPr>
      </a:lvl1pPr>
      <a:lvl2pPr marL="1081405" marR="40639" indent="-542925">
        <a:spcBef>
          <a:spcPts val="600"/>
        </a:spcBef>
        <a:buSzPct val="100000"/>
        <a:buChar char="•"/>
        <a:defRPr sz="3800">
          <a:uFill>
            <a:solidFill/>
          </a:uFill>
          <a:latin typeface="Myriad Pro"/>
          <a:ea typeface="Myriad Pro"/>
          <a:cs typeface="Myriad Pro"/>
          <a:sym typeface="Myriad Pro"/>
        </a:defRPr>
      </a:lvl2pPr>
      <a:lvl3pPr marL="1478279" marR="40639" indent="-482600">
        <a:spcBef>
          <a:spcPts val="600"/>
        </a:spcBef>
        <a:buSzPct val="100000"/>
        <a:buChar char="•"/>
        <a:defRPr sz="3800">
          <a:uFill>
            <a:solidFill/>
          </a:uFill>
          <a:latin typeface="Myriad Pro"/>
          <a:ea typeface="Myriad Pro"/>
          <a:cs typeface="Myriad Pro"/>
          <a:sym typeface="Myriad Pro"/>
        </a:defRPr>
      </a:lvl3pPr>
      <a:lvl4pPr marL="1995804" marR="40639" indent="-542925">
        <a:spcBef>
          <a:spcPts val="600"/>
        </a:spcBef>
        <a:buSzPct val="100000"/>
        <a:buChar char="•"/>
        <a:defRPr sz="3800">
          <a:uFill>
            <a:solidFill/>
          </a:uFill>
          <a:latin typeface="Myriad Pro"/>
          <a:ea typeface="Myriad Pro"/>
          <a:cs typeface="Myriad Pro"/>
          <a:sym typeface="Myriad Pro"/>
        </a:defRPr>
      </a:lvl4pPr>
      <a:lvl5pPr marL="2530565" marR="40639" indent="-620485">
        <a:spcBef>
          <a:spcPts val="600"/>
        </a:spcBef>
        <a:buSzPct val="100000"/>
        <a:buChar char="•"/>
        <a:defRPr sz="3800">
          <a:uFill>
            <a:solidFill/>
          </a:uFill>
          <a:latin typeface="Myriad Pro"/>
          <a:ea typeface="Myriad Pro"/>
          <a:cs typeface="Myriad Pro"/>
          <a:sym typeface="Myriad Pro"/>
        </a:defRPr>
      </a:lvl5pPr>
      <a:lvl6pPr marL="2530565" marR="40639" indent="-620485">
        <a:spcBef>
          <a:spcPts val="600"/>
        </a:spcBef>
        <a:buSzPct val="100000"/>
        <a:buChar char="•"/>
        <a:defRPr sz="3800">
          <a:uFill>
            <a:solidFill/>
          </a:uFill>
          <a:latin typeface="Myriad Pro"/>
          <a:ea typeface="Myriad Pro"/>
          <a:cs typeface="Myriad Pro"/>
          <a:sym typeface="Myriad Pro"/>
        </a:defRPr>
      </a:lvl6pPr>
      <a:lvl7pPr marL="2530565" marR="40639" indent="-620485">
        <a:spcBef>
          <a:spcPts val="600"/>
        </a:spcBef>
        <a:buSzPct val="100000"/>
        <a:buChar char="•"/>
        <a:defRPr sz="3800">
          <a:uFill>
            <a:solidFill/>
          </a:uFill>
          <a:latin typeface="Myriad Pro"/>
          <a:ea typeface="Myriad Pro"/>
          <a:cs typeface="Myriad Pro"/>
          <a:sym typeface="Myriad Pro"/>
        </a:defRPr>
      </a:lvl7pPr>
      <a:lvl8pPr marL="2530565" marR="40639" indent="-620485">
        <a:spcBef>
          <a:spcPts val="600"/>
        </a:spcBef>
        <a:buSzPct val="100000"/>
        <a:buChar char="•"/>
        <a:defRPr sz="3800">
          <a:uFill>
            <a:solidFill/>
          </a:uFill>
          <a:latin typeface="Myriad Pro"/>
          <a:ea typeface="Myriad Pro"/>
          <a:cs typeface="Myriad Pro"/>
          <a:sym typeface="Myriad Pro"/>
        </a:defRPr>
      </a:lvl8pPr>
      <a:lvl9pPr marL="2530565" marR="40639" indent="-620485">
        <a:spcBef>
          <a:spcPts val="600"/>
        </a:spcBef>
        <a:buSzPct val="100000"/>
        <a:buChar char="•"/>
        <a:defRPr sz="3800">
          <a:uFill>
            <a:solidFill/>
          </a:uFill>
          <a:latin typeface="Myriad Pro"/>
          <a:ea typeface="Myriad Pro"/>
          <a:cs typeface="Myriad Pro"/>
          <a:sym typeface="Myriad Pro"/>
        </a:defRPr>
      </a:lvl9pPr>
    </p:bodyStyle>
    <p:otherStyle>
      <a:lvl1pPr algn="ctr" defTabSz="5842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1pPr>
      <a:lvl2pPr indent="228600" algn="ctr" defTabSz="5842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2pPr>
      <a:lvl3pPr indent="457200" algn="ctr" defTabSz="5842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3pPr>
      <a:lvl4pPr indent="685800" algn="ctr" defTabSz="5842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4pPr>
      <a:lvl5pPr indent="914400" algn="ctr" defTabSz="5842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5pPr>
      <a:lvl6pPr indent="1143000" algn="ctr" defTabSz="5842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6pPr>
      <a:lvl7pPr indent="1371600" algn="ctr" defTabSz="5842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7pPr>
      <a:lvl8pPr indent="1600200" algn="ctr" defTabSz="5842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8pPr>
      <a:lvl9pPr indent="1828800" algn="ctr" defTabSz="5842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9" Type="http://schemas.openxmlformats.org/officeDocument/2006/relationships/image" Target="../media/image15.jpeg"/><Relationship Id="rId10" Type="http://schemas.openxmlformats.org/officeDocument/2006/relationships/image" Target="../media/image16.jpeg"/><Relationship Id="rId11" Type="http://schemas.openxmlformats.org/officeDocument/2006/relationships/image" Target="../media/image17.jpeg"/><Relationship Id="rId12" Type="http://schemas.openxmlformats.org/officeDocument/2006/relationships/image" Target="../media/image7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6.jpeg"/><Relationship Id="rId9" Type="http://schemas.openxmlformats.org/officeDocument/2006/relationships/image" Target="../media/image24.jpeg"/><Relationship Id="rId10" Type="http://schemas.openxmlformats.org/officeDocument/2006/relationships/image" Target="../media/image25.jpeg"/><Relationship Id="rId11" Type="http://schemas.openxmlformats.org/officeDocument/2006/relationships/image" Target="../media/image26.jpeg"/><Relationship Id="rId12" Type="http://schemas.openxmlformats.org/officeDocument/2006/relationships/image" Target="../media/image7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tif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18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png"/><Relationship Id="rId3" Type="http://schemas.openxmlformats.org/officeDocument/2006/relationships/image" Target="../media/image31.jpeg"/><Relationship Id="rId4" Type="http://schemas.openxmlformats.org/officeDocument/2006/relationships/image" Target="../media/image18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2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3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4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5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6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7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8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9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0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1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jpeg"/><Relationship Id="rId4" Type="http://schemas.openxmlformats.org/officeDocument/2006/relationships/image" Target="../media/image42.jpe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4.jpe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5.jpe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6.jpe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7.jpe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8.jpe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9.jpe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0.jpe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7" Type="http://schemas.openxmlformats.org/officeDocument/2006/relationships/image" Target="../media/image54.jpeg"/><Relationship Id="rId8" Type="http://schemas.openxmlformats.org/officeDocument/2006/relationships/image" Target="../media/image55.jpeg"/><Relationship Id="rId9" Type="http://schemas.openxmlformats.org/officeDocument/2006/relationships/image" Target="../media/image56.jpeg"/><Relationship Id="rId10" Type="http://schemas.openxmlformats.org/officeDocument/2006/relationships/image" Target="../media/image57.jpeg"/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Relationship Id="rId3" Type="http://schemas.openxmlformats.org/officeDocument/2006/relationships/image" Target="../media/image5.jpeg"/><Relationship Id="rId4" Type="http://schemas.openxmlformats.org/officeDocument/2006/relationships/image" Target="../media/image4.jpe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27.pn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2" Type="http://schemas.openxmlformats.org/officeDocument/2006/relationships/image" Target="../media/image37.pn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Relationship Id="rId11" Type="http://schemas.openxmlformats.org/officeDocument/2006/relationships/image" Target="../media/image46.png"/><Relationship Id="rId12" Type="http://schemas.openxmlformats.org/officeDocument/2006/relationships/image" Target="../media/image47.pn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8.pn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Relationship Id="rId4" Type="http://schemas.openxmlformats.org/officeDocument/2006/relationships/image" Target="../media/image49.png"/><Relationship Id="rId5" Type="http://schemas.openxmlformats.org/officeDocument/2006/relationships/image" Target="../media/image62.jpeg"/><Relationship Id="rId6" Type="http://schemas.openxmlformats.org/officeDocument/2006/relationships/image" Target="../media/image50.png"/><Relationship Id="rId7" Type="http://schemas.openxmlformats.org/officeDocument/2006/relationships/image" Target="../media/image48.png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Relationship Id="rId4" Type="http://schemas.openxmlformats.org/officeDocument/2006/relationships/image" Target="../media/image49.png"/><Relationship Id="rId5" Type="http://schemas.openxmlformats.org/officeDocument/2006/relationships/image" Target="../media/image65.jpeg"/><Relationship Id="rId6" Type="http://schemas.openxmlformats.org/officeDocument/2006/relationships/image" Target="../media/image51.png"/><Relationship Id="rId7" Type="http://schemas.openxmlformats.org/officeDocument/2006/relationships/image" Target="../media/image48.pn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52.png"/><Relationship Id="rId6" Type="http://schemas.openxmlformats.org/officeDocument/2006/relationships/image" Target="../media/image65.jpeg"/><Relationship Id="rId7" Type="http://schemas.openxmlformats.org/officeDocument/2006/relationships/image" Target="../media/image50.png"/><Relationship Id="rId8" Type="http://schemas.openxmlformats.org/officeDocument/2006/relationships/image" Target="../media/image48.png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8.png"/><Relationship Id="rId4" Type="http://schemas.openxmlformats.org/officeDocument/2006/relationships/image" Target="../media/image53.png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8.png"/><Relationship Id="rId4" Type="http://schemas.openxmlformats.org/officeDocument/2006/relationships/image" Target="../media/image66.jpeg"/><Relationship Id="rId5" Type="http://schemas.openxmlformats.org/officeDocument/2006/relationships/image" Target="../media/image54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5.png"/><Relationship Id="rId4" Type="http://schemas.openxmlformats.org/officeDocument/2006/relationships/image" Target="../media/image48.png"/><Relationship Id="rId5" Type="http://schemas.openxmlformats.org/officeDocument/2006/relationships/image" Target="../media/image56.png"/></Relationships>
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7.jpeg"/></Relationships>
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6" Type="http://schemas.openxmlformats.org/officeDocument/2006/relationships/image" Target="../media/image71.jpeg"/><Relationship Id="rId7" Type="http://schemas.openxmlformats.org/officeDocument/2006/relationships/image" Target="../media/image72.jpeg"/><Relationship Id="rId8" Type="http://schemas.openxmlformats.org/officeDocument/2006/relationships/image" Target="../media/image73.jpeg"/><Relationship Id="rId9" Type="http://schemas.openxmlformats.org/officeDocument/2006/relationships/image" Target="../media/image74.jpeg"/><Relationship Id="rId10" Type="http://schemas.openxmlformats.org/officeDocument/2006/relationships/image" Target="../media/image75.jpeg"/><Relationship Id="rId11" Type="http://schemas.openxmlformats.org/officeDocument/2006/relationships/image" Target="../media/image76.jpeg"/><Relationship Id="rId12" Type="http://schemas.openxmlformats.org/officeDocument/2006/relationships/image" Target="../media/image77.jpeg"/><Relationship Id="rId13" Type="http://schemas.openxmlformats.org/officeDocument/2006/relationships/image" Target="../media/image78.jpeg"/><Relationship Id="rId14" Type="http://schemas.openxmlformats.org/officeDocument/2006/relationships/image" Target="../media/image79.jpeg"/><Relationship Id="rId15" Type="http://schemas.openxmlformats.org/officeDocument/2006/relationships/image" Target="../media/image57.png"/><Relationship Id="rId16" Type="http://schemas.openxmlformats.org/officeDocument/2006/relationships/image" Target="../media/image80.jpeg"/><Relationship Id="rId17" Type="http://schemas.openxmlformats.org/officeDocument/2006/relationships/image" Target="../media/image67.jpeg"/></Relationships>
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1.jpeg"/><Relationship Id="rId4" Type="http://schemas.openxmlformats.org/officeDocument/2006/relationships/image" Target="../media/image58.png"/><Relationship Id="rId5" Type="http://schemas.openxmlformats.org/officeDocument/2006/relationships/image" Target="../media/image82.jpeg"/><Relationship Id="rId6" Type="http://schemas.openxmlformats.org/officeDocument/2006/relationships/image" Target="../media/image83.jpeg"/><Relationship Id="rId7" Type="http://schemas.openxmlformats.org/officeDocument/2006/relationships/image" Target="../media/image84.jpeg"/><Relationship Id="rId8" Type="http://schemas.openxmlformats.org/officeDocument/2006/relationships/image" Target="../media/image85.jpeg"/><Relationship Id="rId9" Type="http://schemas.openxmlformats.org/officeDocument/2006/relationships/image" Target="../media/image86.jpeg"/><Relationship Id="rId10" Type="http://schemas.openxmlformats.org/officeDocument/2006/relationships/image" Target="../media/image87.jpeg"/><Relationship Id="rId11" Type="http://schemas.openxmlformats.org/officeDocument/2006/relationships/image" Target="../media/image88.jpeg"/><Relationship Id="rId12" Type="http://schemas.openxmlformats.org/officeDocument/2006/relationships/image" Target="../media/image89.jpeg"/><Relationship Id="rId13" Type="http://schemas.openxmlformats.org/officeDocument/2006/relationships/image" Target="../media/image67.jpeg"/><Relationship Id="rId14" Type="http://schemas.openxmlformats.org/officeDocument/2006/relationships/image" Target="../media/image90.jpeg"/></Relationships>

</file>

<file path=ppt/slides/_rels/slide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2.jpeg"/><Relationship Id="rId4" Type="http://schemas.openxmlformats.org/officeDocument/2006/relationships/image" Target="../media/image91.jpeg"/><Relationship Id="rId5" Type="http://schemas.openxmlformats.org/officeDocument/2006/relationships/image" Target="../media/image92.jpeg"/><Relationship Id="rId6" Type="http://schemas.openxmlformats.org/officeDocument/2006/relationships/image" Target="../media/image83.jpeg"/><Relationship Id="rId7" Type="http://schemas.openxmlformats.org/officeDocument/2006/relationships/image" Target="../media/image84.jpeg"/><Relationship Id="rId8" Type="http://schemas.openxmlformats.org/officeDocument/2006/relationships/image" Target="../media/image85.jpeg"/><Relationship Id="rId9" Type="http://schemas.openxmlformats.org/officeDocument/2006/relationships/image" Target="../media/image86.jpeg"/><Relationship Id="rId10" Type="http://schemas.openxmlformats.org/officeDocument/2006/relationships/image" Target="../media/image87.jpeg"/><Relationship Id="rId11" Type="http://schemas.openxmlformats.org/officeDocument/2006/relationships/image" Target="../media/image93.jpeg"/><Relationship Id="rId12" Type="http://schemas.openxmlformats.org/officeDocument/2006/relationships/image" Target="../media/image88.jpeg"/><Relationship Id="rId13" Type="http://schemas.openxmlformats.org/officeDocument/2006/relationships/image" Target="../media/image94.jpeg"/><Relationship Id="rId14" Type="http://schemas.openxmlformats.org/officeDocument/2006/relationships/image" Target="../media/image89.jpeg"/><Relationship Id="rId15" Type="http://schemas.openxmlformats.org/officeDocument/2006/relationships/image" Target="../media/image59.png"/><Relationship Id="rId16" Type="http://schemas.openxmlformats.org/officeDocument/2006/relationships/image" Target="../media/image67.jpeg"/><Relationship Id="rId17" Type="http://schemas.openxmlformats.org/officeDocument/2006/relationships/image" Target="../media/image95.jpeg"/><Relationship Id="rId18" Type="http://schemas.openxmlformats.org/officeDocument/2006/relationships/image" Target="../media/image60.png"/></Relationships>

</file>

<file path=ppt/slides/_rels/slide7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6.jpe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97.jpeg"/></Relationships>

</file>

<file path=ppt/slides/_rels/slide7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5" Type="http://schemas.openxmlformats.org/officeDocument/2006/relationships/image" Target="../media/image100.jpeg"/><Relationship Id="rId6" Type="http://schemas.openxmlformats.org/officeDocument/2006/relationships/image" Target="../media/image101.jpeg"/><Relationship Id="rId7" Type="http://schemas.openxmlformats.org/officeDocument/2006/relationships/image" Target="../media/image102.jpeg"/><Relationship Id="rId8" Type="http://schemas.openxmlformats.org/officeDocument/2006/relationships/image" Target="../media/image103.jpeg"/><Relationship Id="rId9" Type="http://schemas.openxmlformats.org/officeDocument/2006/relationships/image" Target="../media/image104.jpeg"/><Relationship Id="rId10" Type="http://schemas.openxmlformats.org/officeDocument/2006/relationships/image" Target="../media/image105.jpeg"/><Relationship Id="rId11" Type="http://schemas.openxmlformats.org/officeDocument/2006/relationships/image" Target="../media/image106.jpeg"/><Relationship Id="rId12" Type="http://schemas.openxmlformats.org/officeDocument/2006/relationships/image" Target="../media/image107.jpeg"/><Relationship Id="rId13" Type="http://schemas.openxmlformats.org/officeDocument/2006/relationships/image" Target="../media/image108.jpeg"/><Relationship Id="rId14" Type="http://schemas.openxmlformats.org/officeDocument/2006/relationships/image" Target="../media/image109.jpeg"/><Relationship Id="rId15" Type="http://schemas.openxmlformats.org/officeDocument/2006/relationships/image" Target="../media/image110.jpeg"/><Relationship Id="rId16" Type="http://schemas.openxmlformats.org/officeDocument/2006/relationships/image" Target="../media/image111.jpeg"/><Relationship Id="rId17" Type="http://schemas.openxmlformats.org/officeDocument/2006/relationships/image" Target="../media/image112.jpeg"/><Relationship Id="rId18" Type="http://schemas.openxmlformats.org/officeDocument/2006/relationships/image" Target="../media/image113.jpeg"/><Relationship Id="rId19" Type="http://schemas.openxmlformats.org/officeDocument/2006/relationships/image" Target="../media/image114.jpeg"/><Relationship Id="rId20" Type="http://schemas.openxmlformats.org/officeDocument/2006/relationships/image" Target="../media/image115.jpeg"/><Relationship Id="rId21" Type="http://schemas.openxmlformats.org/officeDocument/2006/relationships/image" Target="../media/image116.jpeg"/></Relationships>

</file>

<file path=ppt/slides/_rels/slide7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17.jpeg"/><Relationship Id="rId4" Type="http://schemas.openxmlformats.org/officeDocument/2006/relationships/image" Target="../media/image118.jpeg"/><Relationship Id="rId5" Type="http://schemas.openxmlformats.org/officeDocument/2006/relationships/image" Target="../media/image119.jpeg"/><Relationship Id="rId6" Type="http://schemas.openxmlformats.org/officeDocument/2006/relationships/image" Target="../media/image120.jpeg"/><Relationship Id="rId7" Type="http://schemas.openxmlformats.org/officeDocument/2006/relationships/image" Target="../media/image121.jpeg"/></Relationships>

</file>

<file path=ppt/slides/_rels/slide7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2.jpeg"/></Relationships>

</file>

<file path=ppt/slides/_rels/slide7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3.jpeg"/><Relationship Id="rId3" Type="http://schemas.openxmlformats.org/officeDocument/2006/relationships/image" Target="../media/image124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8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5.jpeg"/><Relationship Id="rId3" Type="http://schemas.openxmlformats.org/officeDocument/2006/relationships/image" Target="../media/image126.jpeg"/></Relationships>

</file>

<file path=ppt/slides/_rels/slide8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7.jpeg"/></Relationships>

</file>

<file path=ppt/slides/_rels/slide8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8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8.jpeg"/><Relationship Id="rId3" Type="http://schemas.openxmlformats.org/officeDocument/2006/relationships/image" Target="../media/image129.jpeg"/><Relationship Id="rId4" Type="http://schemas.openxmlformats.org/officeDocument/2006/relationships/image" Target="../media/image130.jpeg"/><Relationship Id="rId5" Type="http://schemas.openxmlformats.org/officeDocument/2006/relationships/image" Target="../media/image131.jpeg"/><Relationship Id="rId6" Type="http://schemas.openxmlformats.org/officeDocument/2006/relationships/image" Target="../media/image132.jpeg"/><Relationship Id="rId7" Type="http://schemas.openxmlformats.org/officeDocument/2006/relationships/image" Target="../media/image133.jpeg"/><Relationship Id="rId8" Type="http://schemas.openxmlformats.org/officeDocument/2006/relationships/image" Target="../media/image134.jpeg"/><Relationship Id="rId9" Type="http://schemas.openxmlformats.org/officeDocument/2006/relationships/image" Target="../media/image135.jpeg"/></Relationships>

</file>

<file path=ppt/slides/_rels/slide8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6.jpeg"/><Relationship Id="rId3" Type="http://schemas.openxmlformats.org/officeDocument/2006/relationships/image" Target="../media/image137.jpeg"/><Relationship Id="rId4" Type="http://schemas.openxmlformats.org/officeDocument/2006/relationships/image" Target="../media/image138.jpeg"/><Relationship Id="rId5" Type="http://schemas.openxmlformats.org/officeDocument/2006/relationships/image" Target="../media/image139.jpeg"/><Relationship Id="rId6" Type="http://schemas.openxmlformats.org/officeDocument/2006/relationships/image" Target="../media/image140.jpeg"/><Relationship Id="rId7" Type="http://schemas.openxmlformats.org/officeDocument/2006/relationships/image" Target="../media/image141.jpeg"/><Relationship Id="rId8" Type="http://schemas.openxmlformats.org/officeDocument/2006/relationships/image" Target="../media/image142.jpeg"/><Relationship Id="rId9" Type="http://schemas.openxmlformats.org/officeDocument/2006/relationships/image" Target="../media/image143.jpeg"/><Relationship Id="rId10" Type="http://schemas.openxmlformats.org/officeDocument/2006/relationships/image" Target="../media/image144.jpeg"/><Relationship Id="rId11" Type="http://schemas.openxmlformats.org/officeDocument/2006/relationships/image" Target="../media/image145.jpeg"/><Relationship Id="rId12" Type="http://schemas.openxmlformats.org/officeDocument/2006/relationships/image" Target="../media/image146.jpeg"/><Relationship Id="rId13" Type="http://schemas.openxmlformats.org/officeDocument/2006/relationships/image" Target="../media/image147.jpeg"/></Relationships>

</file>

<file path=ppt/slides/_rels/slide8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8.jpeg"/><Relationship Id="rId3" Type="http://schemas.openxmlformats.org/officeDocument/2006/relationships/image" Target="../media/image149.jpeg"/><Relationship Id="rId4" Type="http://schemas.openxmlformats.org/officeDocument/2006/relationships/image" Target="../media/image150.jpeg"/><Relationship Id="rId5" Type="http://schemas.openxmlformats.org/officeDocument/2006/relationships/image" Target="../media/image151.jpeg"/><Relationship Id="rId6" Type="http://schemas.openxmlformats.org/officeDocument/2006/relationships/image" Target="../media/image152.jpeg"/><Relationship Id="rId7" Type="http://schemas.openxmlformats.org/officeDocument/2006/relationships/image" Target="../media/image153.jpeg"/></Relationships>

</file>

<file path=ppt/slides/_rels/slide8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8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4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eg"/></Relationships>

</file>

<file path=ppt/slides/_rels/slide9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3.jpeg"/><Relationship Id="rId3" Type="http://schemas.openxmlformats.org/officeDocument/2006/relationships/image" Target="../media/image135.jpeg"/></Relationships>

</file>

<file path=ppt/slides/_rels/slide9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4.jpeg"/><Relationship Id="rId3" Type="http://schemas.openxmlformats.org/officeDocument/2006/relationships/image" Target="../media/image155.jpeg"/><Relationship Id="rId4" Type="http://schemas.openxmlformats.org/officeDocument/2006/relationships/image" Target="../media/image147.jpeg"/></Relationships>

</file>

<file path=ppt/slides/_rels/slide9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4.png"/></Relationships>

</file>

<file path=ppt/slides/_rels/slide9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/Relationships>

</file>

<file path=ppt/slides/_rels/slide9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8.png"/><Relationship Id="rId4" Type="http://schemas.openxmlformats.org/officeDocument/2006/relationships/image" Target="../media/image69.png"/></Relationships>

</file>

<file path=ppt/slides/_rels/slide9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6.jpeg"/><Relationship Id="rId3" Type="http://schemas.openxmlformats.org/officeDocument/2006/relationships/image" Target="../media/image157.jpeg"/><Relationship Id="rId4" Type="http://schemas.openxmlformats.org/officeDocument/2006/relationships/image" Target="../media/image2.tif"/><Relationship Id="rId5" Type="http://schemas.openxmlformats.org/officeDocument/2006/relationships/image" Target="../media/image158.jpeg"/></Relationships>

</file>

<file path=ppt/slides/_rels/slide9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1024x758_mont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hape 36"/>
          <p:cNvSpPr/>
          <p:nvPr>
            <p:ph type="title"/>
          </p:nvPr>
        </p:nvSpPr>
        <p:spPr>
          <a:xfrm>
            <a:off x="1270000" y="1105705"/>
            <a:ext cx="10464800" cy="1980327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anchor="ctr"/>
          <a:lstStyle>
            <a:lvl1pPr defTabSz="560831">
              <a:defRPr sz="6144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44">
                <a:solidFill>
                  <a:srgbClr val="FFFFFF"/>
                </a:solidFill>
              </a:rPr>
              <a:t>Données visuelles massives, partie 2</a:t>
            </a:r>
          </a:p>
        </p:txBody>
      </p:sp>
      <p:sp>
        <p:nvSpPr>
          <p:cNvPr id="37" name="Shape 37"/>
          <p:cNvSpPr/>
          <p:nvPr>
            <p:ph type="body" idx="1"/>
          </p:nvPr>
        </p:nvSpPr>
        <p:spPr>
          <a:xfrm>
            <a:off x="1270000" y="7397707"/>
            <a:ext cx="10464800" cy="1130301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/>
          <a:lstStyle/>
          <a:p>
            <a:pPr lvl="0">
              <a:defRPr sz="1800"/>
            </a:pPr>
            <a:r>
              <a:rPr sz="3200">
                <a:solidFill>
                  <a:srgbClr val="FFFFFF"/>
                </a:solidFill>
              </a:rPr>
              <a:t>GIF-4105/7105 Photographie Algorithmique</a:t>
            </a:r>
            <a:endParaRPr sz="3200"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sz="3200">
                <a:solidFill>
                  <a:srgbClr val="FFFFFF"/>
                </a:solidFill>
              </a:rPr>
              <a:t>Jean-François Lalonde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0002_scenery_00022_192691632_7262b1a623_69_86901650@N0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8853" y="5527040"/>
            <a:ext cx="1715912" cy="22758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99" name="0003_unlabelled_jlandscape-0007_image_007067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0479" y="758613"/>
            <a:ext cx="1625601" cy="21674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00" name="0004_scenery_00034_306202524_c6a3a17925_105_54201875@N00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09813" y="6285653"/>
            <a:ext cx="2257779" cy="16797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01" name="0005_unlabelled_landscape-0051_image_051342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84693" y="83538"/>
            <a:ext cx="2059094" cy="153529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02" name="0006_vacation_00015_34293411_a0921e9bb9_23_36083508@N00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288694" y="3034453"/>
            <a:ext cx="2275841" cy="17159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03" name="0007_river_00094_101141378_afffb5b74b_28_99737037@N00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35893" y="6068906"/>
            <a:ext cx="2275841" cy="17159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04" name="0008_vacation_00075_73543768_2b41c11284_34_45447737@N00.jp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33493" y="3576320"/>
            <a:ext cx="1950721" cy="14630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05" name="0009_vacation2_00011_93849155_618bf94392_15_81504796@N00.jp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753600" y="866986"/>
            <a:ext cx="2275840" cy="16978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06" name="0010_scenic_00019_374590006_2c5ef01699_143_86537549@N00.jp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099040" y="5086774"/>
            <a:ext cx="1715913" cy="22758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07" name="0001_water_00065_77917326_c4a2ec3423_38_57366077@N00.jp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495627" y="130950"/>
            <a:ext cx="2275841" cy="171591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08" name="teaser_input.jp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154507" y="3070577"/>
            <a:ext cx="2697292" cy="2022970"/>
          </a:xfrm>
          <a:prstGeom prst="rect">
            <a:avLst/>
          </a:prstGeom>
          <a:ln w="12700">
            <a:round/>
          </a:ln>
          <a:effectLst>
            <a:outerShdw sx="100000" sy="100000" kx="0" ky="0" algn="b" rotWithShape="0" blurRad="63500" dist="50800" dir="2700000">
              <a:srgbClr val="000000">
                <a:alpha val="40000"/>
              </a:srgbClr>
            </a:outerShdw>
          </a:effectLst>
        </p:spPr>
      </p:pic>
      <p:sp>
        <p:nvSpPr>
          <p:cNvPr id="109" name="Shape 109"/>
          <p:cNvSpPr/>
          <p:nvPr/>
        </p:nvSpPr>
        <p:spPr>
          <a:xfrm>
            <a:off x="2655146" y="8453120"/>
            <a:ext cx="7712570" cy="1119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>
            <a:spAutoFit/>
          </a:bodyPr>
          <a:lstStyle>
            <a:lvl1pPr marL="40639" marR="40639" defTabSz="914400">
              <a:spcBef>
                <a:spcPts val="1400"/>
              </a:spcBef>
              <a:buClr>
                <a:srgbClr val="000000"/>
              </a:buClr>
              <a:buFont typeface="Myriad Pro"/>
              <a:defRPr sz="3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20,000 images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0001_landscape_00050_90143470_7bf4dbd049_30_16375150@N0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19626" y="2203591"/>
            <a:ext cx="2384215" cy="18062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12" name="0002_travel_00241_156045694_765ce968b6_46_82935691@N0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91928" y="4045937"/>
            <a:ext cx="2077157" cy="15533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13" name="0003_unlabelled_world-0085_image_085759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35432" y="5779911"/>
            <a:ext cx="1932658" cy="19326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14" name="0004_unlabelled_water-0063_image_063095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27999" y="4154311"/>
            <a:ext cx="2257779" cy="14991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15" name="0005_unlabelled_travel-photography-08_image_016538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26079" y="5777653"/>
            <a:ext cx="2456464" cy="18423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16" name="0006_vacation_00069_67983488_199fafb5a8_30_28423283@N00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09333" y="2528710"/>
            <a:ext cx="2167467" cy="14269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17" name="0007_landscape_00084_132090349_27e120a56c_1_11254121@N00.jp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527040" y="6213404"/>
            <a:ext cx="2384214" cy="17881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18" name="0008_travel_00128_92040527_6104056acc_37_30117228@N00.jp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08710" y="216746"/>
            <a:ext cx="2366152" cy="17700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19" name="0009_vacation2_00084_151302555_8a5c83b0c1_52_36101698770@N01.jp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116124" y="325119"/>
            <a:ext cx="2366152" cy="17700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20" name="0010_landscape_00122_184818660_0cb35c8dd9_49_11401693@N00.jp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623537" y="794737"/>
            <a:ext cx="2366152" cy="16436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21" name="teaser_input.jp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154507" y="3070577"/>
            <a:ext cx="2697292" cy="2022970"/>
          </a:xfrm>
          <a:prstGeom prst="rect">
            <a:avLst/>
          </a:prstGeom>
          <a:ln w="12700">
            <a:round/>
          </a:ln>
          <a:effectLst>
            <a:outerShdw sx="100000" sy="100000" kx="0" ky="0" algn="b" rotWithShape="0" blurRad="63500" dist="50800" dir="2700000">
              <a:srgbClr val="000000">
                <a:alpha val="40000"/>
              </a:srgbClr>
            </a:outerShdw>
          </a:effectLst>
        </p:spPr>
      </p:pic>
      <p:sp>
        <p:nvSpPr>
          <p:cNvPr id="122" name="Shape 122"/>
          <p:cNvSpPr/>
          <p:nvPr/>
        </p:nvSpPr>
        <p:spPr>
          <a:xfrm>
            <a:off x="2655146" y="8453120"/>
            <a:ext cx="7712570" cy="1119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>
            <a:spAutoFit/>
          </a:bodyPr>
          <a:lstStyle>
            <a:lvl1pPr marL="40639" marR="40639" defTabSz="914400">
              <a:spcBef>
                <a:spcPts val="1400"/>
              </a:spcBef>
              <a:buClr>
                <a:srgbClr val="000000"/>
              </a:buClr>
              <a:buFont typeface="Myriad Pro"/>
              <a:defRPr sz="3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2,000,000 images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Aujourd’hui</a:t>
            </a:r>
          </a:p>
        </p:txBody>
      </p:sp>
      <p:sp>
        <p:nvSpPr>
          <p:cNvPr id="125" name="Shape 12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Transférer de l’information</a:t>
            </a:r>
            <a:endParaRPr sz="3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Emplacement GPS</a:t>
            </a:r>
            <a:endParaRPr sz="2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Autre information (en fonction de l’emplacement)</a:t>
            </a:r>
            <a:endParaRPr sz="28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Améliorer l’appariement</a:t>
            </a:r>
            <a:endParaRPr sz="3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Apparier des portions de l’image</a:t>
            </a:r>
            <a:endParaRPr sz="2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Déterminer ce qu’il faut apparier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im2gps (Hays &amp; Efros, CVPR 2008)</a:t>
            </a:r>
          </a:p>
        </p:txBody>
      </p:sp>
      <p:pic>
        <p:nvPicPr>
          <p:cNvPr id="128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142826"/>
            <a:ext cx="13004801" cy="4389121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2555320" y="8355189"/>
            <a:ext cx="7894160" cy="704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sz="38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6 millions d’images avec GPS</a:t>
            </a: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title"/>
          </p:nvPr>
        </p:nvSpPr>
        <p:spPr>
          <a:xfrm>
            <a:off x="198684" y="235373"/>
            <a:ext cx="12607432" cy="119210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2105" marR="32105" defTabSz="722376">
              <a:defRPr sz="3792"/>
            </a:lvl1pPr>
          </a:lstStyle>
          <a:p>
            <a:pPr lvl="0">
              <a:defRPr sz="1800">
                <a:uFillTx/>
              </a:defRPr>
            </a:pPr>
            <a:r>
              <a:rPr sz="3792">
                <a:uFill>
                  <a:solidFill/>
                </a:uFill>
              </a:rPr>
              <a:t>Quelle information géographique est disponible dans une image?</a:t>
            </a:r>
          </a:p>
        </p:txBody>
      </p:sp>
      <p:pic>
        <p:nvPicPr>
          <p:cNvPr id="132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28248" y="1589475"/>
            <a:ext cx="5743788" cy="75861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363697"/>
            <a:ext cx="13004801" cy="70262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469813"/>
            <a:ext cx="13004801" cy="68094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0106" y="1192106"/>
            <a:ext cx="9609104" cy="7369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Exemples</a:t>
            </a:r>
          </a:p>
        </p:txBody>
      </p:sp>
      <p:pic>
        <p:nvPicPr>
          <p:cNvPr id="141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492586"/>
            <a:ext cx="13004801" cy="66830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Votes</a:t>
            </a:r>
          </a:p>
        </p:txBody>
      </p:sp>
      <p:pic>
        <p:nvPicPr>
          <p:cNvPr id="144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2483555"/>
            <a:ext cx="13004801" cy="66288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title" idx="4294967295"/>
          </p:nvPr>
        </p:nvSpPr>
        <p:spPr>
          <a:xfrm>
            <a:off x="975359" y="-1"/>
            <a:ext cx="11054082" cy="11921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6169" marR="36169" defTabSz="813816">
              <a:defRPr sz="4272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4272">
                <a:uFill>
                  <a:solidFill/>
                </a:uFill>
              </a:rPr>
              <a:t>Qu’est-ce qu’il devrait y avoir dans la région?</a:t>
            </a:r>
          </a:p>
        </p:txBody>
      </p:sp>
      <p:pic>
        <p:nvPicPr>
          <p:cNvPr id="40" name="teaser_input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0462" y="1081476"/>
            <a:ext cx="10114845" cy="7581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0746" y="1192106"/>
            <a:ext cx="9518792" cy="7369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71413"/>
            <a:ext cx="13004801" cy="65927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621084"/>
            <a:ext cx="13004801" cy="65204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62382"/>
            <a:ext cx="13004801" cy="66288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82702"/>
            <a:ext cx="13004801" cy="65927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0007_Utah_00013_273721069_5a2ffa6fe3_94_79954435@N0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58" y="1463039"/>
            <a:ext cx="13004801" cy="68275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0007_Utah_00013_273721069_5a2ffa6fe3_94_79954435@N0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8595" y="596053"/>
            <a:ext cx="6086970" cy="3178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0007_Utah_00013_273721069_5a2ffa6fe3_94_79954435@N0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62" y="4136248"/>
            <a:ext cx="12968676" cy="43349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1368213"/>
            <a:ext cx="13004801" cy="70262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66897"/>
            <a:ext cx="13004801" cy="66288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625599"/>
            <a:ext cx="13004801" cy="6502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G_0681_mask_output_00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0462" y="1083732"/>
            <a:ext cx="10114845" cy="75861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643662"/>
            <a:ext cx="13004801" cy="6466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4186" tIns="54186" rIns="54186" bIns="54186"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L’importance des données</a:t>
            </a:r>
          </a:p>
        </p:txBody>
      </p:sp>
      <p:pic>
        <p:nvPicPr>
          <p:cNvPr id="174" name="image44.tif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3558" y="1733973"/>
            <a:ext cx="11230077" cy="8019628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fast" advClick="1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Data-driven categories</a:t>
            </a:r>
          </a:p>
        </p:txBody>
      </p:sp>
      <p:pic>
        <p:nvPicPr>
          <p:cNvPr id="179" name="0168_Morocco2_00003_369458188_1dcee11573_178_13527886@N00.jpg"/>
          <p:cNvPicPr/>
          <p:nvPr/>
        </p:nvPicPr>
        <p:blipFill>
          <a:blip r:embed="rId3">
            <a:extLst/>
          </a:blip>
          <a:srcRect l="0" t="0" r="61042" b="0"/>
          <a:stretch>
            <a:fillRect/>
          </a:stretch>
        </p:blipFill>
        <p:spPr>
          <a:xfrm>
            <a:off x="-18063" y="2275839"/>
            <a:ext cx="13031894" cy="68275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0168_Morocco2_00003_369458188_1dcee11573_178_13527886@N00.jpg"/>
          <p:cNvPicPr/>
          <p:nvPr/>
        </p:nvPicPr>
        <p:blipFill>
          <a:blip r:embed="rId3">
            <a:extLst/>
          </a:blip>
          <a:srcRect l="38866" t="0" r="20501" b="69"/>
          <a:stretch>
            <a:fillRect/>
          </a:stretch>
        </p:blipFill>
        <p:spPr>
          <a:xfrm>
            <a:off x="0" y="3219591"/>
            <a:ext cx="13004800" cy="6534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0168_Morocco2_00003_369458188_1dcee11573_178_13527886@N00.jpg"/>
          <p:cNvPicPr/>
          <p:nvPr/>
        </p:nvPicPr>
        <p:blipFill>
          <a:blip r:embed="rId4">
            <a:extLst/>
          </a:blip>
          <a:srcRect l="0" t="0" r="61140" b="0"/>
          <a:stretch>
            <a:fillRect/>
          </a:stretch>
        </p:blipFill>
        <p:spPr>
          <a:xfrm>
            <a:off x="3470204" y="-1"/>
            <a:ext cx="6064392" cy="3178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78186" y="3962400"/>
            <a:ext cx="8236374" cy="56354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04" y="2887697"/>
            <a:ext cx="13004801" cy="6863646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Elevation gradient = 112 m / km</a:t>
            </a:r>
          </a:p>
        </p:txBody>
      </p:sp>
      <p:pic>
        <p:nvPicPr>
          <p:cNvPr id="191" name="0168_Morocco2_00003_369458188_1dcee11573_178_13527886@N00.jpg"/>
          <p:cNvPicPr/>
          <p:nvPr/>
        </p:nvPicPr>
        <p:blipFill>
          <a:blip r:embed="rId3">
            <a:extLst/>
          </a:blip>
          <a:srcRect l="7" t="11906" r="84483" b="26860"/>
          <a:stretch>
            <a:fillRect/>
          </a:stretch>
        </p:blipFill>
        <p:spPr>
          <a:xfrm>
            <a:off x="4952435" y="1282417"/>
            <a:ext cx="3106703" cy="2510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78186" y="3962400"/>
            <a:ext cx="8236374" cy="56354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Elevation gradient magnitude ranking</a:t>
            </a:r>
          </a:p>
        </p:txBody>
      </p:sp>
      <p:pic>
        <p:nvPicPr>
          <p:cNvPr id="195" name="image.jpg"/>
          <p:cNvPicPr/>
          <p:nvPr/>
        </p:nvPicPr>
        <p:blipFill>
          <a:blip r:embed="rId2">
            <a:extLst/>
          </a:blip>
          <a:srcRect l="4762" t="19046" r="5237" b="21528"/>
          <a:stretch>
            <a:fillRect/>
          </a:stretch>
        </p:blipFill>
        <p:spPr>
          <a:xfrm>
            <a:off x="-1" y="2709333"/>
            <a:ext cx="13004801" cy="53667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330026"/>
            <a:ext cx="13004801" cy="50935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.jpg"/>
          <p:cNvPicPr/>
          <p:nvPr/>
        </p:nvPicPr>
        <p:blipFill>
          <a:blip r:embed="rId2">
            <a:extLst/>
          </a:blip>
          <a:srcRect l="5240" t="19036" r="5207" b="19283"/>
          <a:stretch>
            <a:fillRect/>
          </a:stretch>
        </p:blipFill>
        <p:spPr>
          <a:xfrm>
            <a:off x="-1" y="2524195"/>
            <a:ext cx="13004801" cy="5603805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606" marR="40606"/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Population density ranking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.jpg"/>
          <p:cNvPicPr/>
          <p:nvPr/>
        </p:nvPicPr>
        <p:blipFill>
          <a:blip r:embed="rId2">
            <a:extLst/>
          </a:blip>
          <a:srcRect l="8682" t="11959" r="11846" b="8534"/>
          <a:stretch>
            <a:fillRect/>
          </a:stretch>
        </p:blipFill>
        <p:spPr>
          <a:xfrm>
            <a:off x="-1" y="812799"/>
            <a:ext cx="13004801" cy="812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.jpg"/>
          <p:cNvPicPr/>
          <p:nvPr/>
        </p:nvPicPr>
        <p:blipFill>
          <a:blip r:embed="rId2">
            <a:extLst/>
          </a:blip>
          <a:srcRect l="4395" t="16341" r="5716" b="21981"/>
          <a:stretch>
            <a:fillRect/>
          </a:stretch>
        </p:blipFill>
        <p:spPr>
          <a:xfrm>
            <a:off x="-1" y="2709333"/>
            <a:ext cx="13004801" cy="5581228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hape 20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606" marR="40606"/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Barren or sparsely populated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teaser_original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4977" y="1083733"/>
            <a:ext cx="10114846" cy="75838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606" marR="40606"/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Urban and built up</a:t>
            </a:r>
          </a:p>
        </p:txBody>
      </p:sp>
      <p:pic>
        <p:nvPicPr>
          <p:cNvPr id="208" name="image.jpg"/>
          <p:cNvPicPr/>
          <p:nvPr/>
        </p:nvPicPr>
        <p:blipFill>
          <a:blip r:embed="rId2">
            <a:extLst/>
          </a:blip>
          <a:srcRect l="5711" t="16009" r="5289" b="19956"/>
          <a:stretch>
            <a:fillRect/>
          </a:stretch>
        </p:blipFill>
        <p:spPr>
          <a:xfrm>
            <a:off x="-1" y="2395502"/>
            <a:ext cx="13004801" cy="58408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606" marR="40606"/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Snow and Ice</a:t>
            </a:r>
          </a:p>
        </p:txBody>
      </p:sp>
      <p:pic>
        <p:nvPicPr>
          <p:cNvPr id="211" name="image.jpg"/>
          <p:cNvPicPr/>
          <p:nvPr/>
        </p:nvPicPr>
        <p:blipFill>
          <a:blip r:embed="rId2">
            <a:extLst/>
          </a:blip>
          <a:srcRect l="5714" t="15240" r="4285" b="21509"/>
          <a:stretch>
            <a:fillRect/>
          </a:stretch>
        </p:blipFill>
        <p:spPr>
          <a:xfrm>
            <a:off x="-1" y="2524195"/>
            <a:ext cx="13004801" cy="57121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606" marR="40606"/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Savannah</a:t>
            </a:r>
          </a:p>
        </p:txBody>
      </p:sp>
      <p:pic>
        <p:nvPicPr>
          <p:cNvPr id="214" name="image.jpg"/>
          <p:cNvPicPr/>
          <p:nvPr/>
        </p:nvPicPr>
        <p:blipFill>
          <a:blip r:embed="rId2">
            <a:extLst/>
          </a:blip>
          <a:srcRect l="5712" t="20582" r="3834" b="18426"/>
          <a:stretch>
            <a:fillRect/>
          </a:stretch>
        </p:blipFill>
        <p:spPr>
          <a:xfrm>
            <a:off x="-1" y="2869635"/>
            <a:ext cx="13004801" cy="54751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606" marR="40606"/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Water</a:t>
            </a:r>
          </a:p>
        </p:txBody>
      </p:sp>
      <p:pic>
        <p:nvPicPr>
          <p:cNvPr id="217" name="image.jpg"/>
          <p:cNvPicPr/>
          <p:nvPr/>
        </p:nvPicPr>
        <p:blipFill>
          <a:blip r:embed="rId2">
            <a:extLst/>
          </a:blip>
          <a:srcRect l="5711" t="22109" r="5289" b="19944"/>
          <a:stretch>
            <a:fillRect/>
          </a:stretch>
        </p:blipFill>
        <p:spPr>
          <a:xfrm>
            <a:off x="-1" y="3059288"/>
            <a:ext cx="13004801" cy="52854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Où est-ce?</a:t>
            </a:r>
          </a:p>
        </p:txBody>
      </p:sp>
      <p:pic>
        <p:nvPicPr>
          <p:cNvPr id="220" name="image8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7271" y="1950719"/>
            <a:ext cx="10674774" cy="6177281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hape 221"/>
          <p:cNvSpPr/>
          <p:nvPr/>
        </p:nvSpPr>
        <p:spPr>
          <a:xfrm>
            <a:off x="198684" y="8742116"/>
            <a:ext cx="12589370" cy="86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>
            <a:spAutoFit/>
          </a:bodyPr>
          <a:lstStyle>
            <a:lvl1pPr marL="342900" marR="40639" algn="r" defTabSz="914400">
              <a:spcBef>
                <a:spcPts val="500"/>
              </a:spcBef>
              <a:buClr>
                <a:srgbClr val="000000"/>
              </a:buClr>
              <a:buFont typeface="Myriad Pro"/>
              <a:defRPr sz="2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O. Vesselova, V. Kalogerakis, A. Hertzmann, J. Hays, A. A. Efros. “Image Sequence Geolocation,” ICCV 2009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Où est-ce?</a:t>
            </a:r>
          </a:p>
        </p:txBody>
      </p:sp>
      <p:pic>
        <p:nvPicPr>
          <p:cNvPr id="224" name="image8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3413" y="2022968"/>
            <a:ext cx="5797975" cy="7730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Où sont ces images?</a:t>
            </a:r>
          </a:p>
        </p:txBody>
      </p:sp>
      <p:pic>
        <p:nvPicPr>
          <p:cNvPr id="227" name="image8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5599" y="3576320"/>
            <a:ext cx="4557069" cy="2637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86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94507" y="2600960"/>
            <a:ext cx="2926081" cy="3901441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hape 229"/>
          <p:cNvSpPr/>
          <p:nvPr/>
        </p:nvSpPr>
        <p:spPr>
          <a:xfrm>
            <a:off x="1300479" y="7369386"/>
            <a:ext cx="5111610" cy="1300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>
            <a:spAutoFit/>
          </a:bodyPr>
          <a:lstStyle/>
          <a:p>
            <a:pPr lvl="0" marL="40639" marR="40639" defTabSz="914400">
              <a:buClr>
                <a:srgbClr val="000000"/>
              </a:buClr>
              <a:buFont typeface="Myriad Pro"/>
              <a:defRPr sz="1800"/>
            </a:pP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15:14, </a:t>
            </a:r>
            <a:b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</a:b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June 18</a:t>
            </a:r>
            <a:r>
              <a:rPr baseline="30526"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th</a:t>
            </a: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, 2006</a:t>
            </a:r>
          </a:p>
        </p:txBody>
      </p:sp>
      <p:sp>
        <p:nvSpPr>
          <p:cNvPr id="230" name="Shape 230"/>
          <p:cNvSpPr/>
          <p:nvPr/>
        </p:nvSpPr>
        <p:spPr>
          <a:xfrm>
            <a:off x="6827519" y="7385191"/>
            <a:ext cx="5111610" cy="1300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>
            <a:spAutoFit/>
          </a:bodyPr>
          <a:lstStyle/>
          <a:p>
            <a:pPr lvl="0" marL="40639" marR="40639" defTabSz="914400">
              <a:buClr>
                <a:srgbClr val="000000"/>
              </a:buClr>
              <a:buFont typeface="Myriad Pro"/>
              <a:defRPr sz="1800"/>
            </a:pP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16:31, </a:t>
            </a:r>
            <a:b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</a:b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June 18</a:t>
            </a:r>
            <a:r>
              <a:rPr baseline="30526"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th</a:t>
            </a: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, 2006</a:t>
            </a:r>
          </a:p>
        </p:txBody>
      </p:sp>
    </p:spTree>
  </p:cSld>
  <p:clrMapOvr>
    <a:masterClrMapping/>
  </p:clrMapOvr>
  <p:transition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Où sont ces images?</a:t>
            </a:r>
          </a:p>
        </p:txBody>
      </p:sp>
      <p:pic>
        <p:nvPicPr>
          <p:cNvPr id="235" name="image8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5119" y="3576320"/>
            <a:ext cx="4557069" cy="2637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86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01920" y="2600960"/>
            <a:ext cx="2926081" cy="3901441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hape 237"/>
          <p:cNvSpPr/>
          <p:nvPr/>
        </p:nvSpPr>
        <p:spPr>
          <a:xfrm>
            <a:off x="-1" y="7369386"/>
            <a:ext cx="5111610" cy="1300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>
            <a:spAutoFit/>
          </a:bodyPr>
          <a:lstStyle/>
          <a:p>
            <a:pPr lvl="0" marL="40639" marR="40639" defTabSz="914400">
              <a:buClr>
                <a:srgbClr val="000000"/>
              </a:buClr>
              <a:buFont typeface="Myriad Pro"/>
              <a:defRPr sz="1800"/>
            </a:pP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15:14, </a:t>
            </a:r>
            <a:b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</a:b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June 18</a:t>
            </a:r>
            <a:r>
              <a:rPr baseline="30526"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th</a:t>
            </a: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, 2006</a:t>
            </a:r>
          </a:p>
        </p:txBody>
      </p:sp>
      <p:sp>
        <p:nvSpPr>
          <p:cNvPr id="238" name="Shape 238"/>
          <p:cNvSpPr/>
          <p:nvPr/>
        </p:nvSpPr>
        <p:spPr>
          <a:xfrm>
            <a:off x="4334933" y="7385191"/>
            <a:ext cx="5111610" cy="1300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>
            <a:spAutoFit/>
          </a:bodyPr>
          <a:lstStyle/>
          <a:p>
            <a:pPr lvl="0" marL="40639" marR="40639" defTabSz="914400">
              <a:buClr>
                <a:srgbClr val="000000"/>
              </a:buClr>
              <a:buFont typeface="Myriad Pro"/>
              <a:defRPr sz="1800"/>
            </a:pP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16:31, </a:t>
            </a:r>
            <a:b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</a:b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June 18</a:t>
            </a:r>
            <a:r>
              <a:rPr baseline="30526"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th</a:t>
            </a: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, 2006</a:t>
            </a:r>
          </a:p>
        </p:txBody>
      </p:sp>
      <p:pic>
        <p:nvPicPr>
          <p:cNvPr id="239" name="image87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86613" y="3467946"/>
            <a:ext cx="3359574" cy="2528712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Shape 240"/>
          <p:cNvSpPr/>
          <p:nvPr/>
        </p:nvSpPr>
        <p:spPr>
          <a:xfrm>
            <a:off x="8128000" y="7421316"/>
            <a:ext cx="5111609" cy="1300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>
            <a:spAutoFit/>
          </a:bodyPr>
          <a:lstStyle/>
          <a:p>
            <a:pPr lvl="0" marL="40639" marR="40639" defTabSz="914400">
              <a:buClr>
                <a:srgbClr val="000000"/>
              </a:buClr>
              <a:buFont typeface="Myriad Pro"/>
              <a:defRPr sz="1800"/>
            </a:pP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17:24, </a:t>
            </a:r>
            <a:b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</a:b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June 19</a:t>
            </a:r>
            <a:r>
              <a:rPr baseline="30526"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th</a:t>
            </a: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, 2006</a:t>
            </a:r>
          </a:p>
        </p:txBody>
      </p:sp>
    </p:spTree>
  </p:cSld>
  <p:clrMapOvr>
    <a:masterClrMapping/>
  </p:clrMapOvr>
  <p:transition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Résultats (geo-loc &lt; 400 km)</a:t>
            </a:r>
          </a:p>
        </p:txBody>
      </p:sp>
      <p:sp>
        <p:nvSpPr>
          <p:cNvPr id="245" name="Shape 24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im2gps – 10%</a:t>
            </a:r>
            <a:endParaRPr sz="38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temporal im2gps – 56% </a:t>
            </a:r>
            <a:endParaRPr sz="38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endParaRPr sz="3800">
              <a:uFill>
                <a:solidFill/>
              </a:uFill>
            </a:endParaRPr>
          </a:p>
        </p:txBody>
      </p:sp>
    </p:spTree>
  </p:cSld>
  <p:clrMapOvr>
    <a:masterClrMapping/>
  </p:clrMapOvr>
  <p:transition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Aujourd’hui</a:t>
            </a:r>
          </a:p>
        </p:txBody>
      </p:sp>
      <p:sp>
        <p:nvSpPr>
          <p:cNvPr id="250" name="Shape 25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Transférer de l’information</a:t>
            </a:r>
            <a:endParaRPr sz="3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Emplacement GPS</a:t>
            </a:r>
            <a:endParaRPr sz="2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Autre information (en fonction de l’emplacement)</a:t>
            </a:r>
            <a:endParaRPr sz="28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b="1" sz="3800">
                <a:uFill>
                  <a:solidFill/>
                </a:uFill>
              </a:rPr>
              <a:t>Améliorer l’appariement</a:t>
            </a:r>
            <a:endParaRPr b="1" sz="3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Apparier des portions de l’image</a:t>
            </a:r>
            <a:endParaRPr sz="2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Déterminer ce qu’il faut apparier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G_0681_mask_output_01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0462" y="1083732"/>
            <a:ext cx="10114845" cy="75861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9320107" y="9101102"/>
            <a:ext cx="3052516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</a:t>
            </a:r>
          </a:p>
        </p:txBody>
      </p:sp>
      <p:pic>
        <p:nvPicPr>
          <p:cNvPr id="253" name="IMG_1486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96159" y="837635"/>
            <a:ext cx="8760179" cy="7098455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hape 254"/>
          <p:cNvSpPr/>
          <p:nvPr/>
        </p:nvSpPr>
        <p:spPr>
          <a:xfrm>
            <a:off x="3985897" y="8101894"/>
            <a:ext cx="5380704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b="1" sz="34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3400">
                <a:uFill>
                  <a:solidFill/>
                </a:uFill>
              </a:rPr>
              <a:t>Fontaine de Médici, Paris</a:t>
            </a:r>
          </a:p>
        </p:txBody>
      </p:sp>
      <p:sp>
        <p:nvSpPr>
          <p:cNvPr id="255" name="Shape 255"/>
          <p:cNvSpPr/>
          <p:nvPr/>
        </p:nvSpPr>
        <p:spPr>
          <a:xfrm>
            <a:off x="-18063" y="8940800"/>
            <a:ext cx="13022864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r" defTabSz="914400">
              <a:defRPr sz="18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A. Shrivastava, T. Malisiewicz,  A. Gupta, A. A. Efros, “Data-driven visual similarity for cross-domain image matching,” SIGGRAPH Asia 2011</a:t>
            </a:r>
          </a:p>
        </p:txBody>
      </p:sp>
    </p:spTree>
  </p:cSld>
  <p:clrMapOvr>
    <a:masterClrMapping/>
  </p:clrMapOvr>
  <p:transition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age.png"/>
          <p:cNvPicPr/>
          <p:nvPr/>
        </p:nvPicPr>
        <p:blipFill>
          <a:blip r:embed="rId3">
            <a:extLst/>
          </a:blip>
          <a:srcRect l="0" t="0" r="2499" b="0"/>
          <a:stretch>
            <a:fillRect/>
          </a:stretch>
        </p:blipFill>
        <p:spPr>
          <a:xfrm>
            <a:off x="-1" y="1268870"/>
            <a:ext cx="13004801" cy="7292624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9320107" y="9101102"/>
            <a:ext cx="3052516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3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5.png"/>
          <p:cNvPicPr/>
          <p:nvPr/>
        </p:nvPicPr>
        <p:blipFill>
          <a:blip r:embed="rId3">
            <a:extLst/>
          </a:blip>
          <a:srcRect l="0" t="0" r="13461" b="0"/>
          <a:stretch>
            <a:fillRect/>
          </a:stretch>
        </p:blipFill>
        <p:spPr>
          <a:xfrm>
            <a:off x="-1" y="1221457"/>
            <a:ext cx="13004801" cy="7224890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Shape 265"/>
          <p:cNvSpPr/>
          <p:nvPr/>
        </p:nvSpPr>
        <p:spPr>
          <a:xfrm>
            <a:off x="9320107" y="9101102"/>
            <a:ext cx="3052516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4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/>
        </p:nvSpPr>
        <p:spPr>
          <a:xfrm>
            <a:off x="9320107" y="9101102"/>
            <a:ext cx="3052516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5</a:t>
            </a:r>
          </a:p>
        </p:txBody>
      </p:sp>
      <p:pic>
        <p:nvPicPr>
          <p:cNvPr id="270" name="IMG_558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4213" y="1300479"/>
            <a:ext cx="8380872" cy="7044268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Shape 271"/>
          <p:cNvSpPr/>
          <p:nvPr/>
        </p:nvSpPr>
        <p:spPr>
          <a:xfrm>
            <a:off x="3359573" y="8453120"/>
            <a:ext cx="6506649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b="1" sz="34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3400">
                <a:uFill>
                  <a:solidFill/>
                </a:uFill>
              </a:rPr>
              <a:t>Medici Fountain, Paris (winter)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/>
        </p:nvSpPr>
        <p:spPr>
          <a:xfrm>
            <a:off x="9320107" y="9101102"/>
            <a:ext cx="3052516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6</a:t>
            </a:r>
          </a:p>
        </p:txBody>
      </p:sp>
      <p:grpSp>
        <p:nvGrpSpPr>
          <p:cNvPr id="278" name="Group 278"/>
          <p:cNvGrpSpPr/>
          <p:nvPr/>
        </p:nvGrpSpPr>
        <p:grpSpPr>
          <a:xfrm>
            <a:off x="-1" y="1329831"/>
            <a:ext cx="13004803" cy="7008143"/>
            <a:chOff x="0" y="0"/>
            <a:chExt cx="13004801" cy="7008142"/>
          </a:xfrm>
        </p:grpSpPr>
        <p:pic>
          <p:nvPicPr>
            <p:cNvPr id="276" name="image.jpg"/>
            <p:cNvPicPr/>
            <p:nvPr/>
          </p:nvPicPr>
          <p:blipFill>
            <a:blip r:embed="rId3">
              <a:extLst/>
            </a:blip>
            <a:srcRect l="0" t="0" r="10780" b="0"/>
            <a:stretch>
              <a:fillRect/>
            </a:stretch>
          </p:blipFill>
          <p:spPr>
            <a:xfrm>
              <a:off x="0" y="0"/>
              <a:ext cx="13004800" cy="70081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7" name="Shape 277"/>
            <p:cNvSpPr/>
            <p:nvPr/>
          </p:nvSpPr>
          <p:spPr>
            <a:xfrm>
              <a:off x="12922231" y="4305730"/>
              <a:ext cx="82571" cy="26627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p:transition spd="fast" advClick="1"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/>
        </p:nvSpPr>
        <p:spPr>
          <a:xfrm>
            <a:off x="9320107" y="9101102"/>
            <a:ext cx="3052516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7</a:t>
            </a:r>
          </a:p>
        </p:txBody>
      </p:sp>
      <p:pic>
        <p:nvPicPr>
          <p:cNvPr id="283" name="paint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67200" y="1192106"/>
            <a:ext cx="4876800" cy="7369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3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1304995"/>
            <a:ext cx="13004801" cy="7152641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Shape 288"/>
          <p:cNvSpPr/>
          <p:nvPr/>
        </p:nvSpPr>
        <p:spPr>
          <a:xfrm>
            <a:off x="9320107" y="9101102"/>
            <a:ext cx="3052516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8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/>
        </p:nvSpPr>
        <p:spPr>
          <a:xfrm>
            <a:off x="9320107" y="9101102"/>
            <a:ext cx="3052516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9</a:t>
            </a:r>
          </a:p>
        </p:txBody>
      </p:sp>
      <p:pic>
        <p:nvPicPr>
          <p:cNvPr id="293" name="sketch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59573" y="1241777"/>
            <a:ext cx="6610774" cy="72068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3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/>
        </p:nvSpPr>
        <p:spPr>
          <a:xfrm>
            <a:off x="9320107" y="9101102"/>
            <a:ext cx="3052516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10</a:t>
            </a:r>
          </a:p>
        </p:txBody>
      </p:sp>
      <p:pic>
        <p:nvPicPr>
          <p:cNvPr id="298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1183075"/>
            <a:ext cx="13004801" cy="7387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sketch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13902" y="1517226"/>
            <a:ext cx="2980268" cy="325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G_1486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373" y="1517226"/>
            <a:ext cx="3251201" cy="325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IMG_5582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40195" y="1517226"/>
            <a:ext cx="3865317" cy="325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aint1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86133" y="1517226"/>
            <a:ext cx="2149405" cy="3251201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30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But</a:t>
            </a:r>
          </a:p>
        </p:txBody>
      </p:sp>
      <p:sp>
        <p:nvSpPr>
          <p:cNvPr id="307" name="Shape 307"/>
          <p:cNvSpPr/>
          <p:nvPr/>
        </p:nvSpPr>
        <p:spPr>
          <a:xfrm>
            <a:off x="9320107" y="9101102"/>
            <a:ext cx="3052516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11</a:t>
            </a:r>
          </a:p>
        </p:txBody>
      </p:sp>
      <p:grpSp>
        <p:nvGrpSpPr>
          <p:cNvPr id="312" name="Group 312"/>
          <p:cNvGrpSpPr/>
          <p:nvPr/>
        </p:nvGrpSpPr>
        <p:grpSpPr>
          <a:xfrm>
            <a:off x="108373" y="4876799"/>
            <a:ext cx="3251201" cy="3251202"/>
            <a:chOff x="0" y="0"/>
            <a:chExt cx="3251200" cy="3251201"/>
          </a:xfrm>
        </p:grpSpPr>
        <p:pic>
          <p:nvPicPr>
            <p:cNvPr id="308" name="IMG_1483.jp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643662" y="0"/>
              <a:ext cx="1607539" cy="16075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9" name="IMG_1484.jp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607538" cy="16075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0" name="IMG_5426.jp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643662" y="1643663"/>
              <a:ext cx="1607539" cy="16075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1" name="IMG_4117.jpg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1643663"/>
              <a:ext cx="1607538" cy="16075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3" name="imgMatch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542453" y="4876800"/>
            <a:ext cx="3865316" cy="3215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paintMatch.pn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586133" y="4876800"/>
            <a:ext cx="2149405" cy="325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sketchMatch.png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913902" y="4876800"/>
            <a:ext cx="2980268" cy="31608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0" presetID="10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nodeType="afterEffect" presetClass="entr" presetSubtype="0" presetID="10" grpId="3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nodeType="afterEffect" presetClass="entr" presetSubtype="0" presetID="10" grpId="4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nodeType="afterEffect" presetClass="entr" presetSubtype="0" presetID="10" grpId="5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nodeType="afterEffect" presetClass="entr" presetSubtype="0" presetID="10" grpId="6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4" grpId="1"/>
      <p:bldP build="whole" bldLvl="1" animBg="1" rev="0" advAuto="0" spid="314" grpId="4"/>
      <p:bldP build="whole" bldLvl="1" animBg="1" rev="0" advAuto="0" spid="315" grpId="6"/>
      <p:bldP build="whole" bldLvl="1" animBg="1" rev="0" advAuto="0" spid="305" grpId="3"/>
      <p:bldP build="whole" bldLvl="1" animBg="1" rev="0" advAuto="0" spid="302" grpId="5"/>
      <p:bldP build="whole" bldLvl="1" animBg="1" rev="0" advAuto="0" spid="313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4186" tIns="54186" rIns="54186" bIns="54186"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Quel est l’original?</a:t>
            </a:r>
          </a:p>
        </p:txBody>
      </p:sp>
      <p:pic>
        <p:nvPicPr>
          <p:cNvPr id="51" name="IMG_0681_mask_output_00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0479" y="1625599"/>
            <a:ext cx="4768428" cy="357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IMG_0681_mask_output_01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52640" y="3251200"/>
            <a:ext cx="4912925" cy="3684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teaser_original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00479" y="5743786"/>
            <a:ext cx="4769838" cy="3576321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/>
          <p:nvPr/>
        </p:nvSpPr>
        <p:spPr>
          <a:xfrm>
            <a:off x="3251200" y="5201920"/>
            <a:ext cx="581586" cy="46990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>
            <a:lvl1pPr marL="40639" marR="40639" algn="l" defTabSz="914400">
              <a:buClr>
                <a:srgbClr val="000000"/>
              </a:buClr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(a)</a:t>
            </a:r>
          </a:p>
        </p:txBody>
      </p:sp>
      <p:sp>
        <p:nvSpPr>
          <p:cNvPr id="55" name="Shape 55"/>
          <p:cNvSpPr/>
          <p:nvPr/>
        </p:nvSpPr>
        <p:spPr>
          <a:xfrm>
            <a:off x="3251200" y="9228327"/>
            <a:ext cx="581586" cy="46990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>
            <a:lvl1pPr marL="40639" marR="40639" algn="l" defTabSz="914400">
              <a:buClr>
                <a:srgbClr val="000000"/>
              </a:buClr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(b)</a:t>
            </a:r>
          </a:p>
        </p:txBody>
      </p:sp>
      <p:sp>
        <p:nvSpPr>
          <p:cNvPr id="56" name="Shape 56"/>
          <p:cNvSpPr/>
          <p:nvPr/>
        </p:nvSpPr>
        <p:spPr>
          <a:xfrm>
            <a:off x="9428480" y="6935893"/>
            <a:ext cx="563331" cy="46990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>
            <a:lvl1pPr marL="40639" marR="40639" algn="l" defTabSz="914400">
              <a:buClr>
                <a:srgbClr val="000000"/>
              </a:buClr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(c)</a:t>
            </a:r>
          </a:p>
        </p:txBody>
      </p:sp>
    </p:spTree>
  </p:cSld>
  <p:clrMapOvr>
    <a:masterClrMapping/>
  </p:clrMapOvr>
  <p:transition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Pourquoi c’est si difficile?</a:t>
            </a:r>
          </a:p>
        </p:txBody>
      </p:sp>
      <p:pic>
        <p:nvPicPr>
          <p:cNvPr id="320" name="sketch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53600" y="3251200"/>
            <a:ext cx="2980267" cy="325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G_1486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5119" y="3251200"/>
            <a:ext cx="3251201" cy="325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G_5582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32764" y="3251200"/>
            <a:ext cx="3865316" cy="325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paint1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52266" y="3251200"/>
            <a:ext cx="2149406" cy="3251200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Shape 324"/>
          <p:cNvSpPr/>
          <p:nvPr/>
        </p:nvSpPr>
        <p:spPr>
          <a:xfrm>
            <a:off x="9320107" y="9101102"/>
            <a:ext cx="3052516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12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Comparer les images</a:t>
            </a:r>
          </a:p>
        </p:txBody>
      </p:sp>
      <p:pic>
        <p:nvPicPr>
          <p:cNvPr id="329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4507" y="5304366"/>
            <a:ext cx="1986845" cy="1950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53600" y="5304366"/>
            <a:ext cx="1950721" cy="1950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append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96764" y="2378286"/>
            <a:ext cx="4118187" cy="1842348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Shape 332"/>
          <p:cNvSpPr/>
          <p:nvPr/>
        </p:nvSpPr>
        <p:spPr>
          <a:xfrm>
            <a:off x="1779" y="3046588"/>
            <a:ext cx="6737210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lvl="0" marL="40639" marR="40639" defTabSz="914400">
              <a:defRPr sz="1800"/>
            </a:pPr>
            <a:r>
              <a: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SIFT</a:t>
            </a:r>
            <a:endParaRPr sz="240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lvl="0" marL="40639" marR="40639" defTabSz="914400">
              <a:defRPr sz="1800"/>
            </a:pPr>
            <a:r>
              <a: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(représentation des gradients</a:t>
            </a:r>
            <a:endParaRPr sz="240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lvl="0" marL="40639" marR="40639" defTabSz="914400">
              <a:defRPr sz="1800"/>
            </a:pPr>
            <a:r>
              <a: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autour des coins)</a:t>
            </a:r>
          </a:p>
        </p:txBody>
      </p:sp>
      <p:sp>
        <p:nvSpPr>
          <p:cNvPr id="333" name="Shape 333"/>
          <p:cNvSpPr/>
          <p:nvPr/>
        </p:nvSpPr>
        <p:spPr>
          <a:xfrm>
            <a:off x="1237737" y="6026855"/>
            <a:ext cx="4247303" cy="120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lvl="0" marL="40639" marR="40639" defTabSz="914400">
              <a:defRPr sz="1800"/>
            </a:pPr>
            <a:r>
              <a: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GIST</a:t>
            </a:r>
            <a:endParaRPr sz="240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lvl="0" marL="40639" marR="40639" defTabSz="914400">
              <a:defRPr sz="1800"/>
            </a:pPr>
            <a:r>
              <a: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(représentation des gradients</a:t>
            </a:r>
            <a:endParaRPr sz="240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lvl="0" marL="40639" marR="40639" defTabSz="914400">
              <a:defRPr sz="1800"/>
            </a:pPr>
            <a:r>
              <a: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dans l’image)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org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0239" y="2341315"/>
            <a:ext cx="11704322" cy="4698437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Shape 338"/>
          <p:cNvSpPr/>
          <p:nvPr/>
        </p:nvSpPr>
        <p:spPr>
          <a:xfrm>
            <a:off x="9320107" y="9101102"/>
            <a:ext cx="3052516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14</a:t>
            </a:r>
          </a:p>
        </p:txBody>
      </p:sp>
      <p:pic>
        <p:nvPicPr>
          <p:cNvPr id="339" name="00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0239" y="2341315"/>
            <a:ext cx="11704322" cy="4698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002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0239" y="2341315"/>
            <a:ext cx="11704322" cy="4698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003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0239" y="2341315"/>
            <a:ext cx="11704322" cy="4698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004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50239" y="2341315"/>
            <a:ext cx="11704322" cy="4698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005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50239" y="2341315"/>
            <a:ext cx="11704322" cy="4698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006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0239" y="2341315"/>
            <a:ext cx="11704322" cy="4698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007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50239" y="2341315"/>
            <a:ext cx="11704322" cy="4698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009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50239" y="2341315"/>
            <a:ext cx="11704322" cy="4698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010.pn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50239" y="2341315"/>
            <a:ext cx="11704322" cy="4698437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Shape 348"/>
          <p:cNvSpPr/>
          <p:nvPr/>
        </p:nvSpPr>
        <p:spPr>
          <a:xfrm>
            <a:off x="-1" y="9315591"/>
            <a:ext cx="13022863" cy="433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sz="18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[SIFT: Lowe, 2004]</a:t>
            </a:r>
          </a:p>
        </p:txBody>
      </p:sp>
      <p:sp>
        <p:nvSpPr>
          <p:cNvPr id="349" name="Shape 3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Exemple: appariement SIFT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afterEffect" presetClass="entr" presetSubtype="0" presetID="1" grpId="3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"/>
                            </p:stCondLst>
                            <p:childTnLst>
                              <p:par>
                                <p:cTn id="15" nodeType="afterEffect" presetClass="entr" presetSubtype="0" presetID="1" grpId="4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"/>
                            </p:stCondLst>
                            <p:childTnLst>
                              <p:par>
                                <p:cTn id="18" nodeType="afterEffect" presetClass="entr" presetSubtype="0" presetID="1" grpId="5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"/>
                            </p:stCondLst>
                            <p:childTnLst>
                              <p:par>
                                <p:cTn id="21" nodeType="afterEffect" presetClass="entr" presetSubtype="0" presetID="1" grpId="6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"/>
                            </p:stCondLst>
                            <p:childTnLst>
                              <p:par>
                                <p:cTn id="24" nodeType="afterEffect" presetClass="entr" presetSubtype="0" presetID="1" grpId="7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nodeType="afterEffect" presetClass="entr" presetSubtype="0" presetID="1" grpId="8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"/>
                            </p:stCondLst>
                            <p:childTnLst>
                              <p:par>
                                <p:cTn id="30" nodeType="afterEffect" presetClass="entr" presetSubtype="0" presetID="1" grpId="9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nodeType="afterEffect" presetClass="entr" presetSubtype="0" presetID="1" grpId="10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3" grpId="6"/>
      <p:bldP build="whole" bldLvl="1" animBg="1" rev="0" advAuto="0" spid="347" grpId="10"/>
      <p:bldP build="whole" bldLvl="1" animBg="1" rev="0" advAuto="0" spid="339" grpId="2"/>
      <p:bldP build="whole" bldLvl="1" animBg="1" rev="0" advAuto="0" spid="337" grpId="1"/>
      <p:bldP build="whole" bldLvl="1" animBg="1" rev="0" advAuto="0" spid="344" grpId="7"/>
      <p:bldP build="whole" bldLvl="1" animBg="1" rev="0" advAuto="0" spid="346" grpId="9"/>
      <p:bldP build="whole" bldLvl="1" animBg="1" rev="0" advAuto="0" spid="345" grpId="8"/>
      <p:bldP build="whole" bldLvl="1" animBg="1" rev="0" advAuto="0" spid="341" grpId="4"/>
      <p:bldP build="whole" bldLvl="1" animBg="1" rev="0" advAuto="0" spid="342" grpId="5"/>
      <p:bldP build="whole" bldLvl="1" animBg="1" rev="0" advAuto="0" spid="340" grpId="3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org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0239" y="2345831"/>
            <a:ext cx="11704322" cy="4698436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Shape 354"/>
          <p:cNvSpPr/>
          <p:nvPr/>
        </p:nvSpPr>
        <p:spPr>
          <a:xfrm>
            <a:off x="9320107" y="9101102"/>
            <a:ext cx="3052516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15</a:t>
            </a:r>
          </a:p>
        </p:txBody>
      </p:sp>
      <p:pic>
        <p:nvPicPr>
          <p:cNvPr id="355" name="00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0239" y="2345831"/>
            <a:ext cx="11704322" cy="4698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002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0239" y="2345831"/>
            <a:ext cx="11704322" cy="4698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003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0239" y="2345831"/>
            <a:ext cx="11704322" cy="4698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004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50239" y="2345831"/>
            <a:ext cx="11704322" cy="4698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005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50239" y="2345831"/>
            <a:ext cx="11704322" cy="4698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006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0239" y="2345831"/>
            <a:ext cx="11704322" cy="4698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007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50239" y="2345831"/>
            <a:ext cx="11704322" cy="4698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008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50239" y="2345831"/>
            <a:ext cx="11704322" cy="4698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009.pn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50239" y="2345831"/>
            <a:ext cx="11704322" cy="4698436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Shape 364"/>
          <p:cNvSpPr/>
          <p:nvPr/>
        </p:nvSpPr>
        <p:spPr>
          <a:xfrm>
            <a:off x="-1" y="9315591"/>
            <a:ext cx="13022863" cy="433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sz="18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[SIFT: Lowe, 2004]</a:t>
            </a:r>
          </a:p>
        </p:txBody>
      </p:sp>
      <p:sp>
        <p:nvSpPr>
          <p:cNvPr id="365" name="Shape 365"/>
          <p:cNvSpPr/>
          <p:nvPr/>
        </p:nvSpPr>
        <p:spPr>
          <a:xfrm>
            <a:off x="975359" y="108373"/>
            <a:ext cx="11054082" cy="1192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/>
          <a:lstStyle>
            <a:lvl1pPr marL="40639" marR="40639" algn="l" defTabSz="914400">
              <a:defRPr sz="4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Exemple: appariement SIFT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afterEffect" presetClass="entr" presetSubtype="0" presetID="1" grpId="3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"/>
                            </p:stCondLst>
                            <p:childTnLst>
                              <p:par>
                                <p:cTn id="15" nodeType="afterEffect" presetClass="entr" presetSubtype="0" presetID="1" grpId="4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"/>
                            </p:stCondLst>
                            <p:childTnLst>
                              <p:par>
                                <p:cTn id="18" nodeType="afterEffect" presetClass="entr" presetSubtype="0" presetID="1" grpId="5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"/>
                            </p:stCondLst>
                            <p:childTnLst>
                              <p:par>
                                <p:cTn id="21" nodeType="afterEffect" presetClass="entr" presetSubtype="0" presetID="1" grpId="6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"/>
                            </p:stCondLst>
                            <p:childTnLst>
                              <p:par>
                                <p:cTn id="24" nodeType="afterEffect" presetClass="entr" presetSubtype="0" presetID="1" grpId="7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nodeType="afterEffect" presetClass="entr" presetSubtype="0" presetID="1" grpId="8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"/>
                            </p:stCondLst>
                            <p:childTnLst>
                              <p:par>
                                <p:cTn id="30" nodeType="afterEffect" presetClass="entr" presetSubtype="0" presetID="1" grpId="9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nodeType="afterEffect" presetClass="entr" presetSubtype="0" presetID="1" grpId="10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0" grpId="7"/>
      <p:bldP build="whole" bldLvl="1" animBg="1" rev="0" advAuto="0" spid="362" grpId="9"/>
      <p:bldP build="whole" bldLvl="1" animBg="1" rev="0" advAuto="0" spid="357" grpId="4"/>
      <p:bldP build="whole" bldLvl="1" animBg="1" rev="0" advAuto="0" spid="361" grpId="8"/>
      <p:bldP build="whole" bldLvl="1" animBg="1" rev="0" advAuto="0" spid="355" grpId="2"/>
      <p:bldP build="whole" bldLvl="1" animBg="1" rev="0" advAuto="0" spid="359" grpId="6"/>
      <p:bldP build="whole" bldLvl="1" animBg="1" rev="0" advAuto="0" spid="363" grpId="10"/>
      <p:bldP build="whole" bldLvl="1" animBg="1" rev="0" advAuto="0" spid="356" grpId="3"/>
      <p:bldP build="whole" bldLvl="1" animBg="1" rev="0" advAuto="0" spid="358" grpId="5"/>
      <p:bldP build="whole" bldLvl="1" animBg="1" rev="0" advAuto="0" spid="353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/>
        </p:nvSpPr>
        <p:spPr>
          <a:xfrm>
            <a:off x="9320107" y="9101102"/>
            <a:ext cx="3052516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17</a:t>
            </a:r>
          </a:p>
        </p:txBody>
      </p:sp>
      <p:pic>
        <p:nvPicPr>
          <p:cNvPr id="370" name="I_re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8293" y="975359"/>
            <a:ext cx="11616268" cy="7694509"/>
          </a:xfrm>
          <a:prstGeom prst="rect">
            <a:avLst/>
          </a:prstGeom>
          <a:ln w="38100" cap="sq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</p:spTree>
  </p:cSld>
  <p:clrMapOvr>
    <a:masterClrMapping/>
  </p:clrMapOvr>
  <p:transition spd="fast" advClick="1">
    <p:dissolv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/>
        </p:nvSpPr>
        <p:spPr>
          <a:xfrm>
            <a:off x="9320107" y="9101102"/>
            <a:ext cx="3052516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18</a:t>
            </a:r>
          </a:p>
        </p:txBody>
      </p:sp>
      <p:pic>
        <p:nvPicPr>
          <p:cNvPr id="375" name="9_croppe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64498" y="7261013"/>
            <a:ext cx="2438401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4_cropped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45795" y="7261013"/>
            <a:ext cx="2438401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1_cropped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5119" y="7261013"/>
            <a:ext cx="2433886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3_cropped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85457" y="7261013"/>
            <a:ext cx="2438401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2_cropped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04159" y="7261013"/>
            <a:ext cx="2436144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I_res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05475" y="1625599"/>
            <a:ext cx="7689992" cy="5093548"/>
          </a:xfrm>
          <a:prstGeom prst="rect">
            <a:avLst/>
          </a:prstGeom>
          <a:ln w="38100" cap="sq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sp>
        <p:nvSpPr>
          <p:cNvPr id="381" name="Shape 381"/>
          <p:cNvSpPr/>
          <p:nvPr/>
        </p:nvSpPr>
        <p:spPr>
          <a:xfrm>
            <a:off x="4827031" y="8930922"/>
            <a:ext cx="3246880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b="1" sz="24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Plus proches voisins</a:t>
            </a:r>
          </a:p>
        </p:txBody>
      </p:sp>
      <p:sp>
        <p:nvSpPr>
          <p:cNvPr id="382" name="Shape 382"/>
          <p:cNvSpPr/>
          <p:nvPr/>
        </p:nvSpPr>
        <p:spPr>
          <a:xfrm>
            <a:off x="5380284" y="1083733"/>
            <a:ext cx="2044715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FFFFFF"/>
              </a:buClr>
              <a:buFont typeface="Helvetica"/>
              <a:defRPr b="1" sz="24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Image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/>
          <p:nvPr/>
        </p:nvSpPr>
        <p:spPr>
          <a:xfrm>
            <a:off x="9320107" y="9101102"/>
            <a:ext cx="3052516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19</a:t>
            </a:r>
          </a:p>
        </p:txBody>
      </p:sp>
      <p:pic>
        <p:nvPicPr>
          <p:cNvPr id="385" name="9_cropped-filtere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64498" y="7261013"/>
            <a:ext cx="2438401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4_cropped-filtered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45795" y="7261013"/>
            <a:ext cx="2438401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1_cropped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5119" y="7261013"/>
            <a:ext cx="2433886" cy="1625601"/>
          </a:xfrm>
          <a:prstGeom prst="rect">
            <a:avLst/>
          </a:prstGeom>
          <a:ln w="50800" cap="sq">
            <a:solidFill>
              <a:srgbClr val="FF2600"/>
            </a:solidFill>
            <a:miter lim="400000"/>
          </a:ln>
          <a:effectLst>
            <a:outerShdw sx="100000" sy="100000" kx="0" ky="0" algn="b" rotWithShape="0" blurRad="88900" dist="63500" dir="2700000">
              <a:srgbClr val="000000">
                <a:alpha val="39999"/>
              </a:srgbClr>
            </a:outerShdw>
          </a:effectLst>
        </p:spPr>
      </p:pic>
      <p:pic>
        <p:nvPicPr>
          <p:cNvPr id="388" name="3_cropped-filtered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85457" y="7261013"/>
            <a:ext cx="2438401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2_cropped-filtered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04159" y="7261013"/>
            <a:ext cx="2436144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I_res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5119" y="2167466"/>
            <a:ext cx="6086971" cy="4032392"/>
          </a:xfrm>
          <a:prstGeom prst="rect">
            <a:avLst/>
          </a:prstGeom>
          <a:ln w="38100" cap="sq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391" name="1_cropped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42382" y="2167466"/>
            <a:ext cx="6037299" cy="4032392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Shape 392"/>
          <p:cNvSpPr/>
          <p:nvPr/>
        </p:nvSpPr>
        <p:spPr>
          <a:xfrm>
            <a:off x="4827031" y="8930922"/>
            <a:ext cx="3246880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b="1" sz="24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Plus proches voisins</a:t>
            </a:r>
          </a:p>
        </p:txBody>
      </p:sp>
      <p:sp>
        <p:nvSpPr>
          <p:cNvPr id="393" name="Shape 393"/>
          <p:cNvSpPr/>
          <p:nvPr/>
        </p:nvSpPr>
        <p:spPr>
          <a:xfrm>
            <a:off x="2346247" y="1667933"/>
            <a:ext cx="2044715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FFFFFF"/>
              </a:buClr>
              <a:buFont typeface="Helvetica"/>
              <a:defRPr b="1" sz="24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Image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/>
          <p:nvPr/>
        </p:nvSpPr>
        <p:spPr>
          <a:xfrm>
            <a:off x="9320107" y="9101102"/>
            <a:ext cx="3052516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20</a:t>
            </a:r>
          </a:p>
        </p:txBody>
      </p:sp>
      <p:pic>
        <p:nvPicPr>
          <p:cNvPr id="396" name="9_cropped-filtered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64498" y="7261013"/>
            <a:ext cx="2438401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4_cropped-filtered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45795" y="7261013"/>
            <a:ext cx="2438401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1_cropped-filtered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5119" y="7261013"/>
            <a:ext cx="2433886" cy="1625601"/>
          </a:xfrm>
          <a:prstGeom prst="rect">
            <a:avLst/>
          </a:prstGeom>
          <a:ln w="38100" cap="sq">
            <a:miter lim="400000"/>
          </a:ln>
          <a:effectLst>
            <a:outerShdw sx="100000" sy="100000" kx="0" ky="0" algn="b" rotWithShape="0" blurRad="88900" dist="63500" dir="2700000">
              <a:srgbClr val="000000">
                <a:alpha val="39999"/>
              </a:srgbClr>
            </a:outerShdw>
          </a:effectLst>
        </p:spPr>
      </p:pic>
      <p:pic>
        <p:nvPicPr>
          <p:cNvPr id="399" name="3_cropped-filtered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85457" y="7261013"/>
            <a:ext cx="2438401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2_cropped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04159" y="7261013"/>
            <a:ext cx="2436144" cy="1625601"/>
          </a:xfrm>
          <a:prstGeom prst="rect">
            <a:avLst/>
          </a:prstGeom>
          <a:ln w="50800" cap="sq">
            <a:solidFill>
              <a:srgbClr val="FF2600"/>
            </a:solidFill>
            <a:miter lim="400000"/>
          </a:ln>
          <a:effectLst>
            <a:outerShdw sx="100000" sy="100000" kx="0" ky="0" algn="b" rotWithShape="0" blurRad="88900" dist="63500" dir="2700000">
              <a:srgbClr val="000000">
                <a:alpha val="39999"/>
              </a:srgbClr>
            </a:outerShdw>
          </a:effectLst>
        </p:spPr>
      </p:pic>
      <p:pic>
        <p:nvPicPr>
          <p:cNvPr id="401" name="I_res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25119" y="2167466"/>
            <a:ext cx="6086971" cy="4032392"/>
          </a:xfrm>
          <a:prstGeom prst="rect">
            <a:avLst/>
          </a:prstGeom>
          <a:ln w="38100" cap="sq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02" name="2_cropped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42382" y="2167466"/>
            <a:ext cx="6037299" cy="4032392"/>
          </a:xfrm>
          <a:prstGeom prst="rect">
            <a:avLst/>
          </a:prstGeom>
          <a:ln w="38100" cap="sq">
            <a:miter lim="400000"/>
          </a:ln>
          <a:effectLst>
            <a:outerShdw sx="100000" sy="100000" kx="0" ky="0" algn="b" rotWithShape="0" blurRad="88900" dist="63500" dir="2700000">
              <a:srgbClr val="000000">
                <a:alpha val="39999"/>
              </a:srgbClr>
            </a:outerShdw>
          </a:effectLst>
        </p:spPr>
      </p:pic>
      <p:sp>
        <p:nvSpPr>
          <p:cNvPr id="403" name="Shape 403"/>
          <p:cNvSpPr/>
          <p:nvPr/>
        </p:nvSpPr>
        <p:spPr>
          <a:xfrm>
            <a:off x="4876800" y="2384213"/>
            <a:ext cx="1686561" cy="1083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50800">
            <a:solidFill>
              <a:srgbClr val="FF2600"/>
            </a:solidFill>
            <a:round/>
          </a:ln>
        </p:spPr>
        <p:txBody>
          <a:bodyPr lIns="72248" tIns="72248" rIns="72248" bIns="72248" anchor="ctr"/>
          <a:lstStyle/>
          <a:p>
            <a:pPr lvl="0" marL="40639" marR="40639" algn="l" defTabSz="914400"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04" name="Shape 404"/>
          <p:cNvSpPr/>
          <p:nvPr/>
        </p:nvSpPr>
        <p:spPr>
          <a:xfrm>
            <a:off x="11054080" y="2384213"/>
            <a:ext cx="1733974" cy="1192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50800">
            <a:solidFill>
              <a:srgbClr val="FF2600"/>
            </a:solidFill>
            <a:round/>
          </a:ln>
        </p:spPr>
        <p:txBody>
          <a:bodyPr lIns="72248" tIns="72248" rIns="72248" bIns="72248" anchor="ctr"/>
          <a:lstStyle/>
          <a:p>
            <a:pPr lvl="0" marL="40639" marR="40639" algn="l" defTabSz="914400"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05" name="Shape 405"/>
          <p:cNvSpPr/>
          <p:nvPr/>
        </p:nvSpPr>
        <p:spPr>
          <a:xfrm>
            <a:off x="2346247" y="1667933"/>
            <a:ext cx="2044715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FFFFFF"/>
              </a:buClr>
              <a:buFont typeface="Helvetica"/>
              <a:defRPr b="1" sz="24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Image</a:t>
            </a:r>
          </a:p>
        </p:txBody>
      </p:sp>
      <p:sp>
        <p:nvSpPr>
          <p:cNvPr id="406" name="Shape 406"/>
          <p:cNvSpPr/>
          <p:nvPr/>
        </p:nvSpPr>
        <p:spPr>
          <a:xfrm>
            <a:off x="4827031" y="8930922"/>
            <a:ext cx="3246880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b="1" sz="24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Plus proches voisins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3" grpId="1"/>
      <p:bldP build="whole" bldLvl="1" animBg="1" rev="0" advAuto="0" spid="404" grpId="2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/>
          <p:nvPr/>
        </p:nvSpPr>
        <p:spPr>
          <a:xfrm>
            <a:off x="9320107" y="9101102"/>
            <a:ext cx="3052516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21</a:t>
            </a:r>
          </a:p>
        </p:txBody>
      </p:sp>
      <p:pic>
        <p:nvPicPr>
          <p:cNvPr id="411" name="I_re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5119" y="2926079"/>
            <a:ext cx="6086971" cy="4032392"/>
          </a:xfrm>
          <a:prstGeom prst="rect">
            <a:avLst/>
          </a:prstGeom>
          <a:ln w="38100" cap="sq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12" name="weights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26577" y="2926079"/>
            <a:ext cx="6050846" cy="4027877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Shape 413"/>
          <p:cNvSpPr/>
          <p:nvPr/>
        </p:nvSpPr>
        <p:spPr>
          <a:xfrm>
            <a:off x="8130209" y="2384213"/>
            <a:ext cx="3043582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FFFFFF"/>
              </a:buClr>
              <a:buFont typeface="Helvetica"/>
              <a:defRPr b="1" sz="24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Parties importantes</a:t>
            </a:r>
          </a:p>
        </p:txBody>
      </p:sp>
      <p:sp>
        <p:nvSpPr>
          <p:cNvPr id="414" name="Shape 414"/>
          <p:cNvSpPr/>
          <p:nvPr/>
        </p:nvSpPr>
        <p:spPr>
          <a:xfrm>
            <a:off x="2346247" y="2384213"/>
            <a:ext cx="2044715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FFFFFF"/>
              </a:buClr>
              <a:buFont typeface="Helvetica"/>
              <a:defRPr b="1" sz="24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Image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/>
        </p:nvSpPr>
        <p:spPr>
          <a:xfrm>
            <a:off x="9320107" y="9101102"/>
            <a:ext cx="3052516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22</a:t>
            </a:r>
          </a:p>
        </p:txBody>
      </p:sp>
      <p:pic>
        <p:nvPicPr>
          <p:cNvPr id="419" name="I_re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1866" y="2817706"/>
            <a:ext cx="5890543" cy="3901441"/>
          </a:xfrm>
          <a:prstGeom prst="rect">
            <a:avLst/>
          </a:prstGeom>
          <a:ln w="38100" cap="sq">
            <a:miter lim="400000"/>
          </a:ln>
          <a:effectLst>
            <a:outerShdw sx="100000" sy="100000" kx="0" ky="0" algn="b" rotWithShape="0" blurRad="88900" dist="63500" dir="2700000">
              <a:srgbClr val="000000">
                <a:alpha val="39999"/>
              </a:srgbClr>
            </a:outerShdw>
          </a:effectLst>
        </p:spPr>
      </p:pic>
      <p:pic>
        <p:nvPicPr>
          <p:cNvPr id="420" name="2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10773" y="5021297"/>
            <a:ext cx="5906348" cy="3901441"/>
          </a:xfrm>
          <a:prstGeom prst="rect">
            <a:avLst/>
          </a:prstGeom>
          <a:ln w="38100" cap="sq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21" name="1_cropped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10773" y="975359"/>
            <a:ext cx="5901832" cy="3901442"/>
          </a:xfrm>
          <a:prstGeom prst="rect">
            <a:avLst/>
          </a:prstGeom>
          <a:ln w="38100" cap="sq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sp>
        <p:nvSpPr>
          <p:cNvPr id="422" name="Shape 422"/>
          <p:cNvSpPr/>
          <p:nvPr/>
        </p:nvSpPr>
        <p:spPr>
          <a:xfrm>
            <a:off x="2464780" y="2239433"/>
            <a:ext cx="2044715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FFFFFF"/>
              </a:buClr>
              <a:buFont typeface="Helvetica"/>
              <a:defRPr b="1" sz="24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Image</a:t>
            </a:r>
          </a:p>
        </p:txBody>
      </p:sp>
      <p:sp>
        <p:nvSpPr>
          <p:cNvPr id="423" name="Shape 423"/>
          <p:cNvSpPr/>
          <p:nvPr/>
        </p:nvSpPr>
        <p:spPr>
          <a:xfrm>
            <a:off x="7940506" y="411762"/>
            <a:ext cx="324688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b="1" sz="24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Plus proches voisins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4186" tIns="54186" rIns="54186" bIns="54186"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Comment ça marche</a:t>
            </a:r>
          </a:p>
        </p:txBody>
      </p:sp>
      <p:sp>
        <p:nvSpPr>
          <p:cNvPr id="59" name="Shape 59"/>
          <p:cNvSpPr/>
          <p:nvPr>
            <p:ph type="body" idx="1"/>
          </p:nvPr>
        </p:nvSpPr>
        <p:spPr>
          <a:xfrm>
            <a:off x="975359" y="1697848"/>
            <a:ext cx="11054082" cy="205909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Trouver une image similaire dans une base de données</a:t>
            </a:r>
            <a:endParaRPr sz="38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Copier une région dans le trou</a:t>
            </a:r>
          </a:p>
        </p:txBody>
      </p:sp>
      <p:pic>
        <p:nvPicPr>
          <p:cNvPr id="60" name="0007_landscape_00084_132090349_27e120a56c_1_11254121@N0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19626" y="4443306"/>
            <a:ext cx="4479433" cy="335957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61" name="teaser_input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493" y="4551679"/>
            <a:ext cx="4334934" cy="3251201"/>
          </a:xfrm>
          <a:prstGeom prst="rect">
            <a:avLst/>
          </a:prstGeom>
          <a:ln w="12700">
            <a:round/>
          </a:ln>
          <a:effectLst>
            <a:outerShdw sx="100000" sy="100000" kx="0" ky="0" algn="b" rotWithShape="0" blurRad="63500" dist="50800" dir="2700000">
              <a:srgbClr val="000000">
                <a:alpha val="40000"/>
              </a:srgbClr>
            </a:outerShdw>
          </a:effectLst>
        </p:spPr>
      </p:pic>
      <p:grpSp>
        <p:nvGrpSpPr>
          <p:cNvPr id="64" name="Group 64"/>
          <p:cNvGrpSpPr/>
          <p:nvPr/>
        </p:nvGrpSpPr>
        <p:grpSpPr>
          <a:xfrm>
            <a:off x="5418666" y="5418666"/>
            <a:ext cx="1950721" cy="1452972"/>
            <a:chOff x="0" y="0"/>
            <a:chExt cx="1950720" cy="1452970"/>
          </a:xfrm>
        </p:grpSpPr>
        <p:sp>
          <p:nvSpPr>
            <p:cNvPr id="62" name="Shape 62"/>
            <p:cNvSpPr/>
            <p:nvPr/>
          </p:nvSpPr>
          <p:spPr>
            <a:xfrm>
              <a:off x="0" y="0"/>
              <a:ext cx="1950721" cy="1452971"/>
            </a:xfrm>
            <a:prstGeom prst="roundRect">
              <a:avLst>
                <a:gd name="adj" fmla="val 11719"/>
              </a:avLst>
            </a:prstGeom>
            <a:solidFill>
              <a:srgbClr val="E2EBF5"/>
            </a:solidFill>
            <a:ln w="50800" cap="flat">
              <a:solidFill>
                <a:srgbClr val="1D4871"/>
              </a:solidFill>
              <a:prstDash val="solid"/>
              <a:round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" name="Shape 63"/>
            <p:cNvSpPr/>
            <p:nvPr/>
          </p:nvSpPr>
          <p:spPr>
            <a:xfrm>
              <a:off x="72248" y="448778"/>
              <a:ext cx="1806224" cy="5554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4186" tIns="54186" rIns="54186" bIns="54186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defRPr sz="3400">
                  <a:uFill>
                    <a:solidFill/>
                  </a:uFill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3400">
                  <a:uFill>
                    <a:solidFill/>
                  </a:uFill>
                </a:rPr>
                <a:t>Données</a:t>
              </a:r>
            </a:p>
          </p:txBody>
        </p:sp>
      </p:grpSp>
      <p:sp>
        <p:nvSpPr>
          <p:cNvPr id="65" name="Shape 65"/>
          <p:cNvSpPr/>
          <p:nvPr/>
        </p:nvSpPr>
        <p:spPr>
          <a:xfrm>
            <a:off x="7404147" y="5960533"/>
            <a:ext cx="541867" cy="325121"/>
          </a:xfrm>
          <a:prstGeom prst="rightArrow">
            <a:avLst>
              <a:gd name="adj1" fmla="val 50000"/>
              <a:gd name="adj2" fmla="val 35156"/>
            </a:avLst>
          </a:prstGeom>
          <a:solidFill>
            <a:srgbClr val="6095C9"/>
          </a:solidFill>
          <a:ln w="25400">
            <a:solidFill>
              <a:srgbClr val="49729C"/>
            </a:solidFill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6" name="Shape 66"/>
          <p:cNvSpPr/>
          <p:nvPr/>
        </p:nvSpPr>
        <p:spPr>
          <a:xfrm>
            <a:off x="4875012" y="5938299"/>
            <a:ext cx="398218" cy="39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7343"/>
                </a:moveTo>
                <a:lnTo>
                  <a:pt x="7343" y="7343"/>
                </a:lnTo>
                <a:lnTo>
                  <a:pt x="7343" y="0"/>
                </a:lnTo>
                <a:lnTo>
                  <a:pt x="14257" y="0"/>
                </a:lnTo>
                <a:lnTo>
                  <a:pt x="14257" y="7343"/>
                </a:lnTo>
                <a:lnTo>
                  <a:pt x="21600" y="7343"/>
                </a:lnTo>
                <a:lnTo>
                  <a:pt x="21600" y="14257"/>
                </a:lnTo>
                <a:lnTo>
                  <a:pt x="14257" y="14257"/>
                </a:lnTo>
                <a:lnTo>
                  <a:pt x="14257" y="21600"/>
                </a:lnTo>
                <a:lnTo>
                  <a:pt x="7343" y="21600"/>
                </a:lnTo>
                <a:lnTo>
                  <a:pt x="7343" y="14257"/>
                </a:lnTo>
                <a:lnTo>
                  <a:pt x="0" y="14257"/>
                </a:lnTo>
                <a:close/>
              </a:path>
            </a:pathLst>
          </a:custGeom>
          <a:solidFill>
            <a:srgbClr val="6095C9"/>
          </a:solidFill>
          <a:ln w="25400">
            <a:solidFill>
              <a:srgbClr val="49729C"/>
            </a:solidFill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7" name="Shape 67"/>
          <p:cNvSpPr/>
          <p:nvPr/>
        </p:nvSpPr>
        <p:spPr>
          <a:xfrm>
            <a:off x="7993229" y="6191594"/>
            <a:ext cx="4030078" cy="1668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7" h="21043" fill="norm" stroke="1" extrusionOk="0">
                <a:moveTo>
                  <a:pt x="1322" y="13926"/>
                </a:moveTo>
                <a:cubicBezTo>
                  <a:pt x="1473" y="13771"/>
                  <a:pt x="1591" y="13545"/>
                  <a:pt x="1710" y="13307"/>
                </a:cubicBezTo>
                <a:cubicBezTo>
                  <a:pt x="1850" y="13027"/>
                  <a:pt x="1937" y="12591"/>
                  <a:pt x="2097" y="12378"/>
                </a:cubicBezTo>
                <a:cubicBezTo>
                  <a:pt x="2434" y="11930"/>
                  <a:pt x="3126" y="11615"/>
                  <a:pt x="3517" y="11450"/>
                </a:cubicBezTo>
                <a:cubicBezTo>
                  <a:pt x="5306" y="10693"/>
                  <a:pt x="4543" y="11250"/>
                  <a:pt x="5454" y="10522"/>
                </a:cubicBezTo>
                <a:cubicBezTo>
                  <a:pt x="5497" y="10212"/>
                  <a:pt x="5473" y="9783"/>
                  <a:pt x="5583" y="9593"/>
                </a:cubicBezTo>
                <a:cubicBezTo>
                  <a:pt x="5805" y="9214"/>
                  <a:pt x="6358" y="8974"/>
                  <a:pt x="6358" y="8974"/>
                </a:cubicBezTo>
                <a:cubicBezTo>
                  <a:pt x="6487" y="8665"/>
                  <a:pt x="6644" y="8410"/>
                  <a:pt x="6745" y="8046"/>
                </a:cubicBezTo>
                <a:cubicBezTo>
                  <a:pt x="6821" y="7775"/>
                  <a:pt x="6790" y="7372"/>
                  <a:pt x="6875" y="7118"/>
                </a:cubicBezTo>
                <a:cubicBezTo>
                  <a:pt x="6972" y="6827"/>
                  <a:pt x="7133" y="6705"/>
                  <a:pt x="7262" y="6499"/>
                </a:cubicBezTo>
                <a:cubicBezTo>
                  <a:pt x="7348" y="6189"/>
                  <a:pt x="7399" y="5803"/>
                  <a:pt x="7520" y="5570"/>
                </a:cubicBezTo>
                <a:cubicBezTo>
                  <a:pt x="7626" y="5366"/>
                  <a:pt x="7786" y="5407"/>
                  <a:pt x="7908" y="5261"/>
                </a:cubicBezTo>
                <a:cubicBezTo>
                  <a:pt x="8046" y="5094"/>
                  <a:pt x="8148" y="4760"/>
                  <a:pt x="8295" y="4642"/>
                </a:cubicBezTo>
                <a:cubicBezTo>
                  <a:pt x="8543" y="4443"/>
                  <a:pt x="8808" y="4365"/>
                  <a:pt x="9070" y="4332"/>
                </a:cubicBezTo>
                <a:cubicBezTo>
                  <a:pt x="10489" y="4158"/>
                  <a:pt x="11910" y="4126"/>
                  <a:pt x="13331" y="4023"/>
                </a:cubicBezTo>
                <a:cubicBezTo>
                  <a:pt x="13460" y="3920"/>
                  <a:pt x="13587" y="3803"/>
                  <a:pt x="13718" y="3714"/>
                </a:cubicBezTo>
                <a:cubicBezTo>
                  <a:pt x="13889" y="3597"/>
                  <a:pt x="14071" y="3572"/>
                  <a:pt x="14235" y="3404"/>
                </a:cubicBezTo>
                <a:cubicBezTo>
                  <a:pt x="14549" y="3081"/>
                  <a:pt x="14777" y="2414"/>
                  <a:pt x="15009" y="1857"/>
                </a:cubicBezTo>
                <a:cubicBezTo>
                  <a:pt x="15052" y="1547"/>
                  <a:pt x="15053" y="1183"/>
                  <a:pt x="15138" y="928"/>
                </a:cubicBezTo>
                <a:cubicBezTo>
                  <a:pt x="15320" y="383"/>
                  <a:pt x="15658" y="204"/>
                  <a:pt x="15913" y="0"/>
                </a:cubicBezTo>
                <a:cubicBezTo>
                  <a:pt x="16042" y="103"/>
                  <a:pt x="16170" y="220"/>
                  <a:pt x="16300" y="309"/>
                </a:cubicBezTo>
                <a:cubicBezTo>
                  <a:pt x="16471" y="426"/>
                  <a:pt x="16669" y="383"/>
                  <a:pt x="16817" y="619"/>
                </a:cubicBezTo>
                <a:cubicBezTo>
                  <a:pt x="17095" y="1062"/>
                  <a:pt x="17075" y="1858"/>
                  <a:pt x="17204" y="2476"/>
                </a:cubicBezTo>
                <a:cubicBezTo>
                  <a:pt x="17274" y="2808"/>
                  <a:pt x="17377" y="3095"/>
                  <a:pt x="17463" y="3404"/>
                </a:cubicBezTo>
                <a:cubicBezTo>
                  <a:pt x="17506" y="3817"/>
                  <a:pt x="17543" y="4233"/>
                  <a:pt x="17592" y="4642"/>
                </a:cubicBezTo>
                <a:cubicBezTo>
                  <a:pt x="17629" y="4956"/>
                  <a:pt x="17700" y="5248"/>
                  <a:pt x="17721" y="5570"/>
                </a:cubicBezTo>
                <a:cubicBezTo>
                  <a:pt x="17787" y="6595"/>
                  <a:pt x="17753" y="7655"/>
                  <a:pt x="17850" y="8665"/>
                </a:cubicBezTo>
                <a:cubicBezTo>
                  <a:pt x="17915" y="9339"/>
                  <a:pt x="18345" y="10058"/>
                  <a:pt x="18496" y="10522"/>
                </a:cubicBezTo>
                <a:cubicBezTo>
                  <a:pt x="18686" y="11109"/>
                  <a:pt x="18718" y="12143"/>
                  <a:pt x="19012" y="12378"/>
                </a:cubicBezTo>
                <a:cubicBezTo>
                  <a:pt x="19547" y="12805"/>
                  <a:pt x="19286" y="12507"/>
                  <a:pt x="19787" y="13307"/>
                </a:cubicBezTo>
                <a:cubicBezTo>
                  <a:pt x="19828" y="13703"/>
                  <a:pt x="19952" y="15029"/>
                  <a:pt x="20045" y="15473"/>
                </a:cubicBezTo>
                <a:cubicBezTo>
                  <a:pt x="20114" y="15806"/>
                  <a:pt x="20217" y="16092"/>
                  <a:pt x="20303" y="16401"/>
                </a:cubicBezTo>
                <a:cubicBezTo>
                  <a:pt x="20346" y="16711"/>
                  <a:pt x="20395" y="17016"/>
                  <a:pt x="20432" y="17330"/>
                </a:cubicBezTo>
                <a:cubicBezTo>
                  <a:pt x="20481" y="17739"/>
                  <a:pt x="20473" y="18198"/>
                  <a:pt x="20562" y="18568"/>
                </a:cubicBezTo>
                <a:cubicBezTo>
                  <a:pt x="20652" y="18948"/>
                  <a:pt x="20832" y="19160"/>
                  <a:pt x="20949" y="19496"/>
                </a:cubicBezTo>
                <a:cubicBezTo>
                  <a:pt x="21048" y="19782"/>
                  <a:pt x="21121" y="20115"/>
                  <a:pt x="21207" y="20424"/>
                </a:cubicBezTo>
                <a:cubicBezTo>
                  <a:pt x="19245" y="21600"/>
                  <a:pt x="21406" y="20424"/>
                  <a:pt x="16430" y="20424"/>
                </a:cubicBezTo>
                <a:cubicBezTo>
                  <a:pt x="15167" y="20424"/>
                  <a:pt x="12677" y="20832"/>
                  <a:pt x="11265" y="21043"/>
                </a:cubicBezTo>
                <a:lnTo>
                  <a:pt x="5713" y="20734"/>
                </a:lnTo>
                <a:cubicBezTo>
                  <a:pt x="5535" y="20716"/>
                  <a:pt x="5371" y="20494"/>
                  <a:pt x="5196" y="20424"/>
                </a:cubicBezTo>
                <a:cubicBezTo>
                  <a:pt x="4854" y="20288"/>
                  <a:pt x="4509" y="20165"/>
                  <a:pt x="4163" y="20115"/>
                </a:cubicBezTo>
                <a:cubicBezTo>
                  <a:pt x="3088" y="19959"/>
                  <a:pt x="2011" y="19909"/>
                  <a:pt x="935" y="19805"/>
                </a:cubicBezTo>
                <a:cubicBezTo>
                  <a:pt x="867" y="19778"/>
                  <a:pt x="-194" y="19917"/>
                  <a:pt x="31" y="18568"/>
                </a:cubicBezTo>
                <a:cubicBezTo>
                  <a:pt x="89" y="18222"/>
                  <a:pt x="289" y="18155"/>
                  <a:pt x="419" y="17949"/>
                </a:cubicBezTo>
                <a:cubicBezTo>
                  <a:pt x="649" y="16290"/>
                  <a:pt x="469" y="17714"/>
                  <a:pt x="677" y="15473"/>
                </a:cubicBezTo>
                <a:cubicBezTo>
                  <a:pt x="715" y="15058"/>
                  <a:pt x="680" y="14536"/>
                  <a:pt x="806" y="14235"/>
                </a:cubicBezTo>
                <a:cubicBezTo>
                  <a:pt x="945" y="13901"/>
                  <a:pt x="1172" y="14080"/>
                  <a:pt x="1322" y="13926"/>
                </a:cubicBezTo>
                <a:close/>
              </a:path>
            </a:pathLst>
          </a:custGeom>
          <a:ln w="76200">
            <a:solidFill>
              <a:srgbClr val="FF2600"/>
            </a:solidFill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8" name="Shape 68"/>
          <p:cNvSpPr/>
          <p:nvPr/>
        </p:nvSpPr>
        <p:spPr>
          <a:xfrm flipH="1">
            <a:off x="4660052" y="7663834"/>
            <a:ext cx="3339127" cy="30673"/>
          </a:xfrm>
          <a:prstGeom prst="line">
            <a:avLst/>
          </a:prstGeom>
          <a:ln w="50800">
            <a:solidFill>
              <a:srgbClr val="FF2600"/>
            </a:solidFill>
            <a:round/>
            <a:tailEnd type="triangle"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/>
          <p:nvPr/>
        </p:nvSpPr>
        <p:spPr>
          <a:xfrm>
            <a:off x="9320107" y="9123679"/>
            <a:ext cx="3052516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23</a:t>
            </a:r>
          </a:p>
        </p:txBody>
      </p:sp>
      <p:pic>
        <p:nvPicPr>
          <p:cNvPr id="428" name="negativeMontageNew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5359" y="706684"/>
            <a:ext cx="11650135" cy="8724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I_res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5119" y="456070"/>
            <a:ext cx="4711984" cy="3120250"/>
          </a:xfrm>
          <a:prstGeom prst="rect">
            <a:avLst/>
          </a:prstGeom>
          <a:ln w="38100" cap="sq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sp>
        <p:nvSpPr>
          <p:cNvPr id="430" name="Shape 430"/>
          <p:cNvSpPr/>
          <p:nvPr/>
        </p:nvSpPr>
        <p:spPr>
          <a:xfrm flipV="1">
            <a:off x="-758614" y="-453814"/>
            <a:ext cx="11620783" cy="9297530"/>
          </a:xfrm>
          <a:prstGeom prst="line">
            <a:avLst/>
          </a:prstGeom>
          <a:ln w="50800">
            <a:solidFill>
              <a:srgbClr val="6095C9"/>
            </a:solidFill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31" name="Shape 431"/>
          <p:cNvSpPr/>
          <p:nvPr/>
        </p:nvSpPr>
        <p:spPr>
          <a:xfrm flipV="1">
            <a:off x="-758614" y="-453814"/>
            <a:ext cx="12027183" cy="9622650"/>
          </a:xfrm>
          <a:prstGeom prst="line">
            <a:avLst/>
          </a:prstGeom>
          <a:ln w="50800">
            <a:solidFill>
              <a:srgbClr val="6095C9"/>
            </a:solidFill>
            <a:prstDash val="dash"/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32" name="Shape 432"/>
          <p:cNvSpPr/>
          <p:nvPr/>
        </p:nvSpPr>
        <p:spPr>
          <a:xfrm flipV="1">
            <a:off x="-1192107" y="-541867"/>
            <a:ext cx="11785601" cy="9428481"/>
          </a:xfrm>
          <a:prstGeom prst="line">
            <a:avLst/>
          </a:prstGeom>
          <a:ln w="50800">
            <a:solidFill>
              <a:srgbClr val="6095C9"/>
            </a:solidFill>
            <a:prstDash val="dash"/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435" name="Group 435"/>
          <p:cNvGrpSpPr/>
          <p:nvPr/>
        </p:nvGrpSpPr>
        <p:grpSpPr>
          <a:xfrm>
            <a:off x="519288" y="3736622"/>
            <a:ext cx="11873655" cy="1802427"/>
            <a:chOff x="0" y="0"/>
            <a:chExt cx="11873653" cy="1802426"/>
          </a:xfrm>
        </p:grpSpPr>
        <p:pic>
          <p:nvPicPr>
            <p:cNvPr id="433" name="image.png"/>
            <p:cNvPicPr/>
            <p:nvPr/>
          </p:nvPicPr>
          <p:blipFill>
            <a:blip r:embed="rId5">
              <a:extLst/>
            </a:blip>
            <a:srcRect l="848" t="2345" r="0" b="2345"/>
            <a:stretch>
              <a:fillRect/>
            </a:stretch>
          </p:blipFill>
          <p:spPr>
            <a:xfrm>
              <a:off x="0" y="0"/>
              <a:ext cx="11873654" cy="1802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4" name="Shape 434"/>
            <p:cNvSpPr/>
            <p:nvPr/>
          </p:nvSpPr>
          <p:spPr>
            <a:xfrm>
              <a:off x="1559403" y="118251"/>
              <a:ext cx="8865479" cy="1490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248" tIns="72248" rIns="72248" bIns="72248" numCol="1" anchor="t">
              <a:spAutoFit/>
            </a:bodyPr>
            <a:lstStyle/>
            <a:p>
              <a:pPr lvl="0" marL="40639" marR="40639" defTabSz="914400">
                <a:buClr>
                  <a:srgbClr val="FFFFFF"/>
                </a:buClr>
                <a:buFont typeface="Helvetica"/>
                <a:defRPr sz="1800"/>
              </a:pPr>
              <a:r>
                <a:rPr b="1"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Utiliser les données pour </a:t>
              </a:r>
              <a:endParaRPr b="1"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endParaRPr>
            </a:p>
            <a:p>
              <a:pPr lvl="0" marL="40639" marR="40639" defTabSz="914400">
                <a:buClr>
                  <a:srgbClr val="FFFFFF"/>
                </a:buClr>
                <a:buFont typeface="Helvetica"/>
                <a:defRPr sz="1800"/>
              </a:pPr>
              <a:r>
                <a:rPr b="1"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déterminer ce qui est unique</a:t>
              </a:r>
            </a:p>
          </p:txBody>
        </p:sp>
      </p:grp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xit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6" dur="500" fill="hold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nodeType="afterEffect" presetClass="entr" presetSubtype="0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nodeType="afterEffect" presetClass="entr" presetSubtype="0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nodeType="afterEffect" presetClass="entr" presetSubtype="0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8" grpId="1"/>
      <p:bldP build="whole" bldLvl="1" animBg="1" rev="0" advAuto="0" spid="430" grpId="5"/>
      <p:bldP build="whole" bldLvl="1" animBg="1" rev="0" advAuto="0" spid="432" grpId="4"/>
      <p:bldP build="whole" bldLvl="1" animBg="1" rev="0" advAuto="0" spid="435" grpId="2"/>
      <p:bldP build="whole" bldLvl="1" animBg="1" rev="0" advAuto="0" spid="435" grpId="3"/>
      <p:bldP build="whole" bldLvl="1" animBg="1" rev="0" advAuto="0" spid="431" grpId="6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Qu’est-ce qui est unique?</a:t>
            </a:r>
          </a:p>
        </p:txBody>
      </p:sp>
      <p:sp>
        <p:nvSpPr>
          <p:cNvPr id="440" name="Shape 440"/>
          <p:cNvSpPr/>
          <p:nvPr/>
        </p:nvSpPr>
        <p:spPr>
          <a:xfrm>
            <a:off x="9320107" y="9101102"/>
            <a:ext cx="3052516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25</a:t>
            </a:r>
          </a:p>
        </p:txBody>
      </p:sp>
      <p:pic>
        <p:nvPicPr>
          <p:cNvPr id="441" name="img_8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85173" y="3251200"/>
            <a:ext cx="2704819" cy="2704818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</p:spTree>
  </p:cSld>
  <p:clrMapOvr>
    <a:masterClrMapping/>
  </p:clrMapOvr>
  <p:transition spd="fast" advClick="1">
    <p:dissolv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/>
          <p:nvPr>
            <p:ph type="title"/>
          </p:nvPr>
        </p:nvSpPr>
        <p:spPr>
          <a:xfrm>
            <a:off x="4233" y="108373"/>
            <a:ext cx="13004801" cy="187706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5000">
                <a:uFill>
                  <a:solidFill/>
                </a:uFill>
              </a:rPr>
              <a:t>Qu’est-ce qui est unique </a:t>
            </a:r>
            <a:r>
              <a:rPr i="1" sz="5000">
                <a:uFill>
                  <a:solidFill/>
                </a:uFill>
              </a:rPr>
              <a:t>étant donné le monde?</a:t>
            </a:r>
          </a:p>
        </p:txBody>
      </p:sp>
      <p:sp>
        <p:nvSpPr>
          <p:cNvPr id="446" name="Shape 446"/>
          <p:cNvSpPr/>
          <p:nvPr/>
        </p:nvSpPr>
        <p:spPr>
          <a:xfrm>
            <a:off x="9320107" y="9101102"/>
            <a:ext cx="3052516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26</a:t>
            </a:r>
          </a:p>
        </p:txBody>
      </p:sp>
      <p:pic>
        <p:nvPicPr>
          <p:cNvPr id="447" name="bg-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85653" y="2600960"/>
            <a:ext cx="1040836" cy="1040836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48" name="bg-51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36373" y="3034453"/>
            <a:ext cx="1040836" cy="1040836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49" name="bg-101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945707" y="3359573"/>
            <a:ext cx="1040836" cy="1040836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50" name="bg-151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94026" y="4443306"/>
            <a:ext cx="1040837" cy="1040837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51" name="bg-201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945707" y="5353191"/>
            <a:ext cx="1040836" cy="1040836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52" name="bg-251.jp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162453" y="7412284"/>
            <a:ext cx="1040837" cy="1040837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53" name="bg-301.jp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586133" y="7195537"/>
            <a:ext cx="1040836" cy="1040837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54" name="bg-351.jp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43786" y="7520658"/>
            <a:ext cx="1040837" cy="1040836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55" name="bg-401.jp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428480" y="4551679"/>
            <a:ext cx="1040836" cy="1040837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56" name="bg-451.jp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177279" y="6220177"/>
            <a:ext cx="1040837" cy="1040837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57" name="bg-501.jpg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019626" y="5353191"/>
            <a:ext cx="1040837" cy="1040836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58" name="bg-551.jpg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428480" y="6653671"/>
            <a:ext cx="1040836" cy="1040836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59" name="image.png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741333" y="1517226"/>
            <a:ext cx="277708" cy="8349264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Shape 460"/>
          <p:cNvSpPr/>
          <p:nvPr/>
        </p:nvSpPr>
        <p:spPr>
          <a:xfrm>
            <a:off x="9024337" y="2160693"/>
            <a:ext cx="3584590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b="1" sz="34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3400">
                <a:uFill>
                  <a:solidFill/>
                </a:uFill>
              </a:rPr>
              <a:t>World of Images</a:t>
            </a:r>
          </a:p>
        </p:txBody>
      </p:sp>
      <p:grpSp>
        <p:nvGrpSpPr>
          <p:cNvPr id="463" name="Group 463"/>
          <p:cNvGrpSpPr/>
          <p:nvPr/>
        </p:nvGrpSpPr>
        <p:grpSpPr>
          <a:xfrm flipH="1">
            <a:off x="9428480" y="8128000"/>
            <a:ext cx="1040836" cy="1040836"/>
            <a:chOff x="0" y="0"/>
            <a:chExt cx="1040835" cy="1040835"/>
          </a:xfrm>
        </p:grpSpPr>
        <p:pic>
          <p:nvPicPr>
            <p:cNvPr id="461" name="img_8.jpg"/>
            <p:cNvPicPr/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1040836" cy="1040836"/>
            </a:xfrm>
            <a:prstGeom prst="rect">
              <a:avLst/>
            </a:prstGeom>
            <a:ln w="50800" cap="sq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88900" dist="50800" dir="2700000">
                <a:srgbClr val="000000">
                  <a:alpha val="42999"/>
                </a:srgbClr>
              </a:outerShdw>
            </a:effectLst>
          </p:spPr>
        </p:pic>
        <p:sp>
          <p:nvSpPr>
            <p:cNvPr id="462" name="Shape 462"/>
            <p:cNvSpPr/>
            <p:nvPr/>
          </p:nvSpPr>
          <p:spPr>
            <a:xfrm>
              <a:off x="485724" y="346944"/>
              <a:ext cx="485724" cy="5551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464" name="img_8.jpg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192106" y="3793066"/>
            <a:ext cx="2704819" cy="2704819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</p:spTree>
  </p:cSld>
  <p:clrMapOvr>
    <a:masterClrMapping/>
  </p:clrMapOvr>
  <p:transition spd="fast" advClick="1">
    <p:dissolv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roup 470"/>
          <p:cNvGrpSpPr/>
          <p:nvPr/>
        </p:nvGrpSpPr>
        <p:grpSpPr>
          <a:xfrm rot="10800000">
            <a:off x="2275839" y="5418666"/>
            <a:ext cx="1625601" cy="1625601"/>
            <a:chOff x="0" y="0"/>
            <a:chExt cx="1625600" cy="1625600"/>
          </a:xfrm>
        </p:grpSpPr>
        <p:pic>
          <p:nvPicPr>
            <p:cNvPr id="468" name="im3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25600" cy="1625600"/>
            </a:xfrm>
            <a:prstGeom prst="rect">
              <a:avLst/>
            </a:prstGeom>
            <a:ln w="50800" cap="sq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88900" dist="50800" dir="2700000">
                <a:srgbClr val="000000">
                  <a:alpha val="42999"/>
                </a:srgbClr>
              </a:outerShdw>
            </a:effectLst>
          </p:spPr>
        </p:pic>
        <p:sp>
          <p:nvSpPr>
            <p:cNvPr id="469" name="Shape 469"/>
            <p:cNvSpPr/>
            <p:nvPr/>
          </p:nvSpPr>
          <p:spPr>
            <a:xfrm>
              <a:off x="216746" y="325120"/>
              <a:ext cx="758615" cy="86698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73" name="Group 473"/>
          <p:cNvGrpSpPr/>
          <p:nvPr/>
        </p:nvGrpSpPr>
        <p:grpSpPr>
          <a:xfrm>
            <a:off x="2492586" y="6935893"/>
            <a:ext cx="1625601" cy="1625601"/>
            <a:chOff x="0" y="0"/>
            <a:chExt cx="1625600" cy="1625600"/>
          </a:xfrm>
        </p:grpSpPr>
        <p:pic>
          <p:nvPicPr>
            <p:cNvPr id="471" name="im3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25600" cy="1625600"/>
            </a:xfrm>
            <a:prstGeom prst="rect">
              <a:avLst/>
            </a:prstGeom>
            <a:ln w="50800" cap="sq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88900" dist="50800" dir="2700000">
                <a:srgbClr val="000000">
                  <a:alpha val="42999"/>
                </a:srgbClr>
              </a:outerShdw>
            </a:effectLst>
          </p:spPr>
        </p:pic>
        <p:sp>
          <p:nvSpPr>
            <p:cNvPr id="472" name="Shape 472"/>
            <p:cNvSpPr/>
            <p:nvPr/>
          </p:nvSpPr>
          <p:spPr>
            <a:xfrm>
              <a:off x="325120" y="216746"/>
              <a:ext cx="758614" cy="8669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74" name="Shape 47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pPr lvl="0">
              <a:defRPr sz="1800">
                <a:uFillTx/>
              </a:defRPr>
            </a:pPr>
            <a:r>
              <a:rPr sz="5600">
                <a:uFill>
                  <a:solidFill/>
                </a:uFill>
              </a:rPr>
              <a:t>Support vector machine (SVM)</a:t>
            </a:r>
          </a:p>
        </p:txBody>
      </p:sp>
      <p:sp>
        <p:nvSpPr>
          <p:cNvPr id="475" name="Shape 475"/>
          <p:cNvSpPr/>
          <p:nvPr/>
        </p:nvSpPr>
        <p:spPr>
          <a:xfrm>
            <a:off x="9320107" y="9101102"/>
            <a:ext cx="3052516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27</a:t>
            </a:r>
          </a:p>
        </p:txBody>
      </p:sp>
      <p:sp>
        <p:nvSpPr>
          <p:cNvPr id="476" name="Shape 476"/>
          <p:cNvSpPr/>
          <p:nvPr/>
        </p:nvSpPr>
        <p:spPr>
          <a:xfrm>
            <a:off x="-1" y="9293013"/>
            <a:ext cx="1302286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sz="20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[Cortes and Vapnik, Machine Learning, 1995]</a:t>
            </a:r>
          </a:p>
        </p:txBody>
      </p:sp>
      <p:sp>
        <p:nvSpPr>
          <p:cNvPr id="477" name="Shape 477"/>
          <p:cNvSpPr/>
          <p:nvPr/>
        </p:nvSpPr>
        <p:spPr>
          <a:xfrm>
            <a:off x="4876800" y="8344746"/>
            <a:ext cx="576533" cy="523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lvl="0" marL="40639" marR="40639" algn="l" defTabSz="914400">
              <a:buClr>
                <a:srgbClr val="FFFFFF"/>
              </a:buClr>
              <a:buFont typeface="Helvetica"/>
              <a:defRPr sz="1800"/>
            </a:pPr>
            <a:r>
              <a:rPr b="1" sz="20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b="1" baseline="-20250" sz="20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1</a:t>
            </a:r>
          </a:p>
        </p:txBody>
      </p:sp>
      <p:pic>
        <p:nvPicPr>
          <p:cNvPr id="478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91573" y="1612053"/>
            <a:ext cx="1679787" cy="7405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bg-1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35893" y="6394026"/>
            <a:ext cx="1625601" cy="162560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80" name="bg-151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19626" y="2275839"/>
            <a:ext cx="1625601" cy="162560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81" name="bg-201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295466" y="3359573"/>
            <a:ext cx="1625601" cy="162560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82" name="bg-251.jp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054080" y="5093546"/>
            <a:ext cx="1625601" cy="162560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83" name="bg-301.jp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886613" y="7369386"/>
            <a:ext cx="1625601" cy="162560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84" name="bg-351.jp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802880" y="4551679"/>
            <a:ext cx="1625601" cy="162560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85" name="bg-451.jp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320107" y="3793066"/>
            <a:ext cx="1625601" cy="162560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86" name="bg-551.jp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320107" y="5635413"/>
            <a:ext cx="1625601" cy="162560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grpSp>
        <p:nvGrpSpPr>
          <p:cNvPr id="489" name="Group 489"/>
          <p:cNvGrpSpPr/>
          <p:nvPr/>
        </p:nvGrpSpPr>
        <p:grpSpPr>
          <a:xfrm>
            <a:off x="1083733" y="3901440"/>
            <a:ext cx="1625601" cy="1625601"/>
            <a:chOff x="0" y="0"/>
            <a:chExt cx="1625600" cy="1625600"/>
          </a:xfrm>
        </p:grpSpPr>
        <p:pic>
          <p:nvPicPr>
            <p:cNvPr id="487" name="img_8.jpg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1625600" cy="1625600"/>
            </a:xfrm>
            <a:prstGeom prst="rect">
              <a:avLst/>
            </a:prstGeom>
            <a:ln w="50800" cap="sq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88900" dist="50800" dir="2700000">
                <a:srgbClr val="000000">
                  <a:alpha val="42999"/>
                </a:srgbClr>
              </a:outerShdw>
            </a:effectLst>
          </p:spPr>
        </p:pic>
        <p:sp>
          <p:nvSpPr>
            <p:cNvPr id="488" name="Shape 488"/>
            <p:cNvSpPr/>
            <p:nvPr/>
          </p:nvSpPr>
          <p:spPr>
            <a:xfrm>
              <a:off x="758613" y="541866"/>
              <a:ext cx="758614" cy="8669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92" name="Group 492"/>
          <p:cNvGrpSpPr/>
          <p:nvPr/>
        </p:nvGrpSpPr>
        <p:grpSpPr>
          <a:xfrm>
            <a:off x="2926079" y="3576320"/>
            <a:ext cx="1625601" cy="1625601"/>
            <a:chOff x="0" y="0"/>
            <a:chExt cx="1625600" cy="1625600"/>
          </a:xfrm>
        </p:grpSpPr>
        <p:pic>
          <p:nvPicPr>
            <p:cNvPr id="490" name="im3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25600" cy="1625600"/>
            </a:xfrm>
            <a:prstGeom prst="rect">
              <a:avLst/>
            </a:prstGeom>
            <a:ln w="50800" cap="sq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88900" dist="50800" dir="2700000">
                <a:srgbClr val="000000">
                  <a:alpha val="42999"/>
                </a:srgbClr>
              </a:outerShdw>
            </a:effectLst>
          </p:spPr>
        </p:pic>
        <p:sp>
          <p:nvSpPr>
            <p:cNvPr id="491" name="Shape 491"/>
            <p:cNvSpPr/>
            <p:nvPr/>
          </p:nvSpPr>
          <p:spPr>
            <a:xfrm>
              <a:off x="216746" y="325120"/>
              <a:ext cx="758615" cy="86698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96" name="Group 496"/>
          <p:cNvGrpSpPr/>
          <p:nvPr/>
        </p:nvGrpSpPr>
        <p:grpSpPr>
          <a:xfrm>
            <a:off x="3793066" y="5093546"/>
            <a:ext cx="1625601" cy="1625601"/>
            <a:chOff x="0" y="0"/>
            <a:chExt cx="1625600" cy="1625600"/>
          </a:xfrm>
        </p:grpSpPr>
        <p:pic>
          <p:nvPicPr>
            <p:cNvPr id="493" name="im3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25600" cy="1625600"/>
            </a:xfrm>
            <a:prstGeom prst="rect">
              <a:avLst/>
            </a:prstGeom>
            <a:ln w="50800" cap="sq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88900" dist="50800" dir="2700000">
                <a:srgbClr val="000000">
                  <a:alpha val="42999"/>
                </a:srgbClr>
              </a:outerShdw>
            </a:effectLst>
          </p:spPr>
        </p:pic>
        <p:sp>
          <p:nvSpPr>
            <p:cNvPr id="494" name="Shape 494"/>
            <p:cNvSpPr/>
            <p:nvPr/>
          </p:nvSpPr>
          <p:spPr>
            <a:xfrm>
              <a:off x="216746" y="325120"/>
              <a:ext cx="1408855" cy="108373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95" name="im3.jpg"/>
            <p:cNvPicPr/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650240" y="325120"/>
              <a:ext cx="650241" cy="866987"/>
            </a:xfrm>
            <a:prstGeom prst="rect">
              <a:avLst/>
            </a:prstGeom>
            <a:ln w="38100" cap="sq">
              <a:noFill/>
              <a:miter lim="400000"/>
            </a:ln>
            <a:effectLst/>
          </p:spPr>
        </p:pic>
      </p:grpSp>
      <p:grpSp>
        <p:nvGrpSpPr>
          <p:cNvPr id="499" name="Group 499"/>
          <p:cNvGrpSpPr/>
          <p:nvPr/>
        </p:nvGrpSpPr>
        <p:grpSpPr>
          <a:xfrm flipH="1" rot="10800000">
            <a:off x="1083733" y="5960533"/>
            <a:ext cx="1625601" cy="1625601"/>
            <a:chOff x="0" y="0"/>
            <a:chExt cx="1625600" cy="1625600"/>
          </a:xfrm>
        </p:grpSpPr>
        <p:pic>
          <p:nvPicPr>
            <p:cNvPr id="497" name="im3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25600" cy="1625600"/>
            </a:xfrm>
            <a:prstGeom prst="rect">
              <a:avLst/>
            </a:prstGeom>
            <a:ln w="50800" cap="sq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88900" dist="50800" dir="2700000">
                <a:srgbClr val="000000">
                  <a:alpha val="42999"/>
                </a:srgbClr>
              </a:outerShdw>
            </a:effectLst>
          </p:spPr>
        </p:pic>
        <p:sp>
          <p:nvSpPr>
            <p:cNvPr id="498" name="Shape 498"/>
            <p:cNvSpPr/>
            <p:nvPr/>
          </p:nvSpPr>
          <p:spPr>
            <a:xfrm>
              <a:off x="216746" y="325120"/>
              <a:ext cx="758615" cy="86698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502" name="Group 502"/>
          <p:cNvGrpSpPr/>
          <p:nvPr/>
        </p:nvGrpSpPr>
        <p:grpSpPr>
          <a:xfrm rot="16200000">
            <a:off x="4009813" y="2600960"/>
            <a:ext cx="1625601" cy="1625601"/>
            <a:chOff x="0" y="0"/>
            <a:chExt cx="1625600" cy="1625600"/>
          </a:xfrm>
        </p:grpSpPr>
        <p:pic>
          <p:nvPicPr>
            <p:cNvPr id="500" name="im3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25600" cy="1625600"/>
            </a:xfrm>
            <a:prstGeom prst="rect">
              <a:avLst/>
            </a:prstGeom>
            <a:ln w="50800" cap="sq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88900" dist="50800" dir="2700000">
                <a:srgbClr val="000000">
                  <a:alpha val="42999"/>
                </a:srgbClr>
              </a:outerShdw>
            </a:effectLst>
          </p:spPr>
        </p:pic>
        <p:sp>
          <p:nvSpPr>
            <p:cNvPr id="501" name="Shape 501"/>
            <p:cNvSpPr/>
            <p:nvPr/>
          </p:nvSpPr>
          <p:spPr>
            <a:xfrm>
              <a:off x="216746" y="325120"/>
              <a:ext cx="758615" cy="86698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505" name="Group 505"/>
          <p:cNvGrpSpPr/>
          <p:nvPr/>
        </p:nvGrpSpPr>
        <p:grpSpPr>
          <a:xfrm flipH="1">
            <a:off x="2275839" y="2926079"/>
            <a:ext cx="1625601" cy="1625601"/>
            <a:chOff x="0" y="0"/>
            <a:chExt cx="1625600" cy="1625600"/>
          </a:xfrm>
        </p:grpSpPr>
        <p:pic>
          <p:nvPicPr>
            <p:cNvPr id="503" name="im3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25600" cy="1625600"/>
            </a:xfrm>
            <a:prstGeom prst="rect">
              <a:avLst/>
            </a:prstGeom>
            <a:ln w="50800" cap="sq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88900" dist="50800" dir="2700000">
                <a:srgbClr val="000000">
                  <a:alpha val="42999"/>
                </a:srgbClr>
              </a:outerShdw>
            </a:effectLst>
          </p:spPr>
        </p:pic>
        <p:sp>
          <p:nvSpPr>
            <p:cNvPr id="504" name="Shape 504"/>
            <p:cNvSpPr/>
            <p:nvPr/>
          </p:nvSpPr>
          <p:spPr>
            <a:xfrm>
              <a:off x="216746" y="325120"/>
              <a:ext cx="758615" cy="86698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06" name="Shape 506"/>
          <p:cNvSpPr/>
          <p:nvPr/>
        </p:nvSpPr>
        <p:spPr>
          <a:xfrm>
            <a:off x="216746" y="1733973"/>
            <a:ext cx="2057133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b="1" sz="38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3800">
                <a:uFill>
                  <a:solidFill/>
                </a:uFill>
              </a:rPr>
              <a:t>Class A</a:t>
            </a:r>
          </a:p>
        </p:txBody>
      </p:sp>
      <p:sp>
        <p:nvSpPr>
          <p:cNvPr id="507" name="Shape 507"/>
          <p:cNvSpPr/>
          <p:nvPr/>
        </p:nvSpPr>
        <p:spPr>
          <a:xfrm>
            <a:off x="9970346" y="1733973"/>
            <a:ext cx="2075654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b="1" sz="38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3800">
                <a:uFill>
                  <a:solidFill/>
                </a:uFill>
              </a:rPr>
              <a:t>Class B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8" grpId="1"/>
      <p:bldP build="whole" bldLvl="1" animBg="1" rev="0" advAuto="0" spid="477" grpId="2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Per-exemplar SVM </a:t>
            </a:r>
          </a:p>
        </p:txBody>
      </p:sp>
      <p:sp>
        <p:nvSpPr>
          <p:cNvPr id="512" name="Shape 512"/>
          <p:cNvSpPr/>
          <p:nvPr/>
        </p:nvSpPr>
        <p:spPr>
          <a:xfrm>
            <a:off x="9320107" y="9101102"/>
            <a:ext cx="3052516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28</a:t>
            </a:r>
          </a:p>
        </p:txBody>
      </p:sp>
      <p:sp>
        <p:nvSpPr>
          <p:cNvPr id="513" name="Shape 513"/>
          <p:cNvSpPr/>
          <p:nvPr/>
        </p:nvSpPr>
        <p:spPr>
          <a:xfrm>
            <a:off x="-1" y="9211733"/>
            <a:ext cx="543673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sz="22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[Malisiewicz et al., ICCV, 2011]</a:t>
            </a:r>
          </a:p>
        </p:txBody>
      </p:sp>
      <p:pic>
        <p:nvPicPr>
          <p:cNvPr id="514" name="bg-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18666" y="6935893"/>
            <a:ext cx="1300481" cy="130048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15" name="bg-51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28480" y="3467946"/>
            <a:ext cx="1300481" cy="130048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16" name="bg-101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94507" y="2926079"/>
            <a:ext cx="1300481" cy="130048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17" name="bg-151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35413" y="2817706"/>
            <a:ext cx="1300481" cy="130048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18" name="bg-201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620586" y="5093546"/>
            <a:ext cx="1300481" cy="130048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19" name="bg-251.jp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054080" y="7044266"/>
            <a:ext cx="1300481" cy="130048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20" name="bg-301.jp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586133" y="7152640"/>
            <a:ext cx="1300481" cy="130048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21" name="bg-351.jp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285653" y="4985173"/>
            <a:ext cx="1300481" cy="130048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22" name="bg-401.jp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660053" y="4660053"/>
            <a:ext cx="1300481" cy="130048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23" name="bg-451.jp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162453" y="2709333"/>
            <a:ext cx="1300481" cy="130048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24" name="bg-501.jpg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019626" y="5093546"/>
            <a:ext cx="1300481" cy="130048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25" name="bg-551.jpg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428480" y="6827519"/>
            <a:ext cx="1300481" cy="130048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26" name="image.png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3546968" y="1395306"/>
            <a:ext cx="1463041" cy="36124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img_8.jpg"/>
          <p:cNvPicPr/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625599" y="2059093"/>
            <a:ext cx="1625601" cy="162560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sp>
        <p:nvSpPr>
          <p:cNvPr id="528" name="Shape 528"/>
          <p:cNvSpPr/>
          <p:nvPr/>
        </p:nvSpPr>
        <p:spPr>
          <a:xfrm>
            <a:off x="2926079" y="4551679"/>
            <a:ext cx="576534" cy="523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lvl="0" marL="40639" marR="40639" algn="l" defTabSz="914400">
              <a:buClr>
                <a:srgbClr val="FFFFFF"/>
              </a:buClr>
              <a:buFont typeface="Helvetica"/>
              <a:defRPr sz="1800"/>
            </a:pPr>
            <a:r>
              <a:rPr b="1" sz="20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b="1" baseline="-20250" sz="20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1</a:t>
            </a:r>
          </a:p>
        </p:txBody>
      </p:sp>
      <p:sp>
        <p:nvSpPr>
          <p:cNvPr id="529" name="Shape 529"/>
          <p:cNvSpPr/>
          <p:nvPr/>
        </p:nvSpPr>
        <p:spPr>
          <a:xfrm>
            <a:off x="325119" y="2492586"/>
            <a:ext cx="1103848" cy="523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lvl="0" marL="40639" marR="40639" algn="l" defTabSz="914400">
              <a:buClr>
                <a:srgbClr val="FFFFFF"/>
              </a:buClr>
              <a:buFont typeface="Helvetica"/>
              <a:defRPr sz="1800"/>
            </a:pPr>
            <a:r>
              <a:rPr b="1" sz="20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Image</a:t>
            </a:r>
            <a:r>
              <a:rPr b="1" baseline="-20250" sz="20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1</a:t>
            </a:r>
          </a:p>
        </p:txBody>
      </p:sp>
      <p:pic>
        <p:nvPicPr>
          <p:cNvPr id="530" name="img_7.jpg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625599" y="6394026"/>
            <a:ext cx="1625601" cy="162560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31" name="image.png"/>
          <p:cNvPicPr/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3382150" y="5168053"/>
            <a:ext cx="1806224" cy="3504072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Shape 532"/>
          <p:cNvSpPr/>
          <p:nvPr/>
        </p:nvSpPr>
        <p:spPr>
          <a:xfrm>
            <a:off x="2926079" y="5310293"/>
            <a:ext cx="632179" cy="523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lvl="0" marL="40639" marR="40639" algn="l" defTabSz="914400">
              <a:buClr>
                <a:srgbClr val="FFFFFF"/>
              </a:buClr>
              <a:buFont typeface="Helvetica"/>
              <a:defRPr sz="1800"/>
            </a:pPr>
            <a:r>
              <a:rPr b="1" sz="20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b="1" baseline="-20250" sz="20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2</a:t>
            </a:r>
          </a:p>
        </p:txBody>
      </p:sp>
      <p:sp>
        <p:nvSpPr>
          <p:cNvPr id="533" name="Shape 533"/>
          <p:cNvSpPr/>
          <p:nvPr/>
        </p:nvSpPr>
        <p:spPr>
          <a:xfrm>
            <a:off x="325119" y="6935893"/>
            <a:ext cx="1103848" cy="523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lvl="0" marL="40639" marR="40639" algn="l" defTabSz="914400">
              <a:buClr>
                <a:srgbClr val="FFFFFF"/>
              </a:buClr>
              <a:buFont typeface="Helvetica"/>
              <a:defRPr sz="1800"/>
            </a:pPr>
            <a:r>
              <a:rPr b="1" sz="20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Image</a:t>
            </a:r>
            <a:r>
              <a:rPr b="1" baseline="-20250" sz="20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2</a:t>
            </a:r>
          </a:p>
        </p:txBody>
      </p:sp>
      <p:sp>
        <p:nvSpPr>
          <p:cNvPr id="534" name="Shape 534"/>
          <p:cNvSpPr/>
          <p:nvPr/>
        </p:nvSpPr>
        <p:spPr>
          <a:xfrm>
            <a:off x="8128000" y="1943946"/>
            <a:ext cx="3584589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b="1" sz="34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3400">
                <a:uFill>
                  <a:solidFill/>
                </a:uFill>
              </a:rPr>
              <a:t>World of Images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nodeType="after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nodeType="afterEffect" presetClass="entr" presetSubtype="0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0" grpId="1"/>
      <p:bldP build="whole" bldLvl="1" animBg="1" rev="0" advAuto="0" spid="532" grpId="3"/>
      <p:bldP build="whole" bldLvl="1" animBg="1" rev="0" advAuto="0" spid="533" grpId="4"/>
      <p:bldP build="whole" bldLvl="1" animBg="1" rev="0" advAuto="0" spid="531" grpId="2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/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4137" marR="34137" defTabSz="768095">
              <a:defRPr sz="4703"/>
            </a:lvl1pPr>
          </a:lstStyle>
          <a:p>
            <a:pPr lvl="0">
              <a:defRPr sz="1800">
                <a:uFillTx/>
              </a:defRPr>
            </a:pPr>
            <a:r>
              <a:rPr sz="4703">
                <a:uFill>
                  <a:solidFill/>
                </a:uFill>
              </a:rPr>
              <a:t>Histogram of oriented gradients (HOG)</a:t>
            </a:r>
          </a:p>
        </p:txBody>
      </p:sp>
      <p:sp>
        <p:nvSpPr>
          <p:cNvPr id="539" name="Shape 539"/>
          <p:cNvSpPr/>
          <p:nvPr/>
        </p:nvSpPr>
        <p:spPr>
          <a:xfrm>
            <a:off x="9320107" y="9101102"/>
            <a:ext cx="3052516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29</a:t>
            </a:r>
          </a:p>
        </p:txBody>
      </p:sp>
      <p:pic>
        <p:nvPicPr>
          <p:cNvPr id="540" name="I_re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933" y="1842346"/>
            <a:ext cx="6159219" cy="3901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879" y="1743004"/>
            <a:ext cx="6375966" cy="4136250"/>
          </a:xfrm>
          <a:prstGeom prst="rect">
            <a:avLst/>
          </a:prstGeom>
          <a:ln w="12700">
            <a:miter lim="400000"/>
          </a:ln>
        </p:spPr>
      </p:pic>
      <p:sp>
        <p:nvSpPr>
          <p:cNvPr id="542" name="Shape 542"/>
          <p:cNvSpPr/>
          <p:nvPr/>
        </p:nvSpPr>
        <p:spPr>
          <a:xfrm>
            <a:off x="697653" y="4888088"/>
            <a:ext cx="397370" cy="406401"/>
          </a:xfrm>
          <a:prstGeom prst="rect">
            <a:avLst/>
          </a:prstGeom>
          <a:ln w="76200">
            <a:solidFill>
              <a:srgbClr val="FF2600"/>
            </a:solidFill>
            <a:miter lim="400000"/>
          </a:ln>
        </p:spPr>
        <p:txBody>
          <a:bodyPr lIns="72248" tIns="72248" rIns="72248" bIns="72248" anchor="ctr"/>
          <a:lstStyle/>
          <a:p>
            <a:pPr lvl="0" marL="40639" marR="40639" algn="l" defTabSz="914400"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543" name="I_res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3973" y="6935893"/>
            <a:ext cx="1691076" cy="1691077"/>
          </a:xfrm>
          <a:prstGeom prst="rect">
            <a:avLst/>
          </a:prstGeom>
          <a:ln w="50800" cap="sq">
            <a:solidFill>
              <a:srgbClr val="FF2600"/>
            </a:solidFill>
            <a:miter lim="400000"/>
          </a:ln>
          <a:effectLst>
            <a:outerShdw sx="100000" sy="100000" kx="0" ky="0" algn="b" rotWithShape="0" blurRad="88900" dist="63500" dir="2700000">
              <a:srgbClr val="000000">
                <a:alpha val="39999"/>
              </a:srgbClr>
            </a:outerShdw>
          </a:effectLst>
        </p:spPr>
      </p:pic>
      <p:pic>
        <p:nvPicPr>
          <p:cNvPr id="544" name="edges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43786" y="6935893"/>
            <a:ext cx="1691077" cy="1691077"/>
          </a:xfrm>
          <a:prstGeom prst="rect">
            <a:avLst/>
          </a:prstGeom>
          <a:ln w="50800" cap="sq">
            <a:solidFill>
              <a:srgbClr val="FF2600"/>
            </a:solidFill>
            <a:miter lim="400000"/>
          </a:ln>
          <a:effectLst>
            <a:outerShdw sx="100000" sy="100000" kx="0" ky="0" algn="b" rotWithShape="0" blurRad="88900" dist="63500" dir="2700000">
              <a:srgbClr val="000000">
                <a:alpha val="39999"/>
              </a:srgbClr>
            </a:outerShdw>
          </a:effectLst>
        </p:spPr>
      </p:pic>
      <p:grpSp>
        <p:nvGrpSpPr>
          <p:cNvPr id="550" name="Group 550"/>
          <p:cNvGrpSpPr/>
          <p:nvPr/>
        </p:nvGrpSpPr>
        <p:grpSpPr>
          <a:xfrm>
            <a:off x="9536853" y="6935893"/>
            <a:ext cx="1691077" cy="1691077"/>
            <a:chOff x="0" y="0"/>
            <a:chExt cx="1691075" cy="1691075"/>
          </a:xfrm>
        </p:grpSpPr>
        <p:sp>
          <p:nvSpPr>
            <p:cNvPr id="545" name="Shape 545"/>
            <p:cNvSpPr/>
            <p:nvPr/>
          </p:nvSpPr>
          <p:spPr>
            <a:xfrm>
              <a:off x="0" y="0"/>
              <a:ext cx="1691076" cy="1691076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6" name="Shape 546"/>
            <p:cNvSpPr/>
            <p:nvPr/>
          </p:nvSpPr>
          <p:spPr>
            <a:xfrm rot="16200000">
              <a:off x="117210" y="797435"/>
              <a:ext cx="1456657" cy="96209"/>
            </a:xfrm>
            <a:prstGeom prst="rect">
              <a:avLst/>
            </a:prstGeom>
            <a:solidFill>
              <a:srgbClr val="B5B5B5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7" name="Shape 547"/>
            <p:cNvSpPr/>
            <p:nvPr/>
          </p:nvSpPr>
          <p:spPr>
            <a:xfrm rot="18840000">
              <a:off x="119117" y="795608"/>
              <a:ext cx="1456657" cy="96209"/>
            </a:xfrm>
            <a:prstGeom prst="rect">
              <a:avLst/>
            </a:pr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8" name="Shape 548"/>
            <p:cNvSpPr/>
            <p:nvPr/>
          </p:nvSpPr>
          <p:spPr>
            <a:xfrm rot="13500000">
              <a:off x="117210" y="797433"/>
              <a:ext cx="1456657" cy="96209"/>
            </a:xfrm>
            <a:prstGeom prst="rect">
              <a:avLst/>
            </a:pr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9" name="Shape 549"/>
            <p:cNvSpPr/>
            <p:nvPr/>
          </p:nvSpPr>
          <p:spPr>
            <a:xfrm>
              <a:off x="117209" y="791336"/>
              <a:ext cx="1456657" cy="9620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51" name="Shape 551"/>
          <p:cNvSpPr/>
          <p:nvPr/>
        </p:nvSpPr>
        <p:spPr>
          <a:xfrm>
            <a:off x="896337" y="5294488"/>
            <a:ext cx="837637" cy="1533032"/>
          </a:xfrm>
          <a:prstGeom prst="line">
            <a:avLst/>
          </a:prstGeom>
          <a:ln w="101600">
            <a:solidFill>
              <a:srgbClr val="FF2600"/>
            </a:solidFill>
            <a:round/>
            <a:tailEnd type="triangle"/>
          </a:ln>
        </p:spPr>
        <p:txBody>
          <a:bodyPr lIns="72248" tIns="72248" rIns="72248" bIns="72248" anchor="ctr"/>
          <a:lstStyle/>
          <a:p>
            <a:pPr lvl="0" marL="40639" marR="40639" algn="l" defTabSz="914400"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52" name="Shape 552"/>
          <p:cNvSpPr/>
          <p:nvPr/>
        </p:nvSpPr>
        <p:spPr>
          <a:xfrm>
            <a:off x="3425048" y="7780302"/>
            <a:ext cx="2318739" cy="2259"/>
          </a:xfrm>
          <a:prstGeom prst="line">
            <a:avLst/>
          </a:prstGeom>
          <a:ln w="101600">
            <a:solidFill>
              <a:srgbClr val="FF2600"/>
            </a:solidFill>
            <a:round/>
            <a:tailEnd type="triangle"/>
          </a:ln>
        </p:spPr>
        <p:txBody>
          <a:bodyPr lIns="72248" tIns="72248" rIns="72248" bIns="72248" anchor="ctr"/>
          <a:lstStyle/>
          <a:p>
            <a:pPr lvl="0" marL="40639" marR="40639" algn="l" defTabSz="914400"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53" name="Shape 553"/>
          <p:cNvSpPr/>
          <p:nvPr/>
        </p:nvSpPr>
        <p:spPr>
          <a:xfrm>
            <a:off x="7434862" y="7780302"/>
            <a:ext cx="2101992" cy="2259"/>
          </a:xfrm>
          <a:prstGeom prst="line">
            <a:avLst/>
          </a:prstGeom>
          <a:ln w="101600">
            <a:solidFill>
              <a:srgbClr val="FF2600"/>
            </a:solidFill>
            <a:round/>
            <a:tailEnd type="triangle"/>
          </a:ln>
        </p:spPr>
        <p:txBody>
          <a:bodyPr lIns="72248" tIns="72248" rIns="72248" bIns="72248" anchor="ctr"/>
          <a:lstStyle/>
          <a:p>
            <a:pPr lvl="0" marL="40639" marR="40639" algn="l" defTabSz="914400"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54" name="Shape 554"/>
          <p:cNvSpPr/>
          <p:nvPr/>
        </p:nvSpPr>
        <p:spPr>
          <a:xfrm>
            <a:off x="-1" y="9315591"/>
            <a:ext cx="3734256" cy="433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sz="18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[Dalal and Triggs, CVPR, 2005]</a:t>
            </a:r>
          </a:p>
        </p:txBody>
      </p:sp>
      <p:pic>
        <p:nvPicPr>
          <p:cNvPr id="555" name="4-filtered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10773" y="1831057"/>
            <a:ext cx="6177281" cy="3847255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Shape 556"/>
          <p:cNvSpPr/>
          <p:nvPr/>
        </p:nvSpPr>
        <p:spPr>
          <a:xfrm>
            <a:off x="6972017" y="4919697"/>
            <a:ext cx="433495" cy="406401"/>
          </a:xfrm>
          <a:prstGeom prst="rect">
            <a:avLst/>
          </a:prstGeom>
          <a:ln w="76200">
            <a:solidFill>
              <a:srgbClr val="FF2600"/>
            </a:solidFill>
            <a:miter lim="400000"/>
          </a:ln>
        </p:spPr>
        <p:txBody>
          <a:bodyPr lIns="72248" tIns="72248" rIns="72248" bIns="72248" anchor="ctr"/>
          <a:lstStyle/>
          <a:p>
            <a:pPr lvl="0" marL="40639" marR="40639" algn="l" defTabSz="914400"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57" name="Shape 557"/>
          <p:cNvSpPr/>
          <p:nvPr/>
        </p:nvSpPr>
        <p:spPr>
          <a:xfrm flipH="1" flipV="1">
            <a:off x="7477759" y="5093546"/>
            <a:ext cx="2059095" cy="1842348"/>
          </a:xfrm>
          <a:prstGeom prst="line">
            <a:avLst/>
          </a:prstGeom>
          <a:ln w="101600">
            <a:solidFill>
              <a:srgbClr val="FF2600"/>
            </a:solidFill>
            <a:round/>
            <a:tailEnd type="triangle"/>
          </a:ln>
        </p:spPr>
        <p:txBody>
          <a:bodyPr lIns="72248" tIns="72248" rIns="72248" bIns="72248" anchor="ctr"/>
          <a:lstStyle/>
          <a:p>
            <a:pPr lvl="0" marL="40639" marR="40639" algn="l" defTabSz="914400"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nodeType="afterEffect" presetClass="entr" presetSubtype="0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nodeType="afterEffect" presetClass="entr" presetSubtype="0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9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clickEffect" presetClass="entr" presetSubtype="0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4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nodeType="afterEffect" presetClass="entr" presetSubtype="0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8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presetClass="entr" presetSubtype="0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3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nodeType="afterEffect" presetClass="entr" presetSubtype="0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nodeType="afterEffect" presetClass="entr" presetSubtype="0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2" grpId="5"/>
      <p:bldP build="whole" bldLvl="1" animBg="1" rev="0" advAuto="0" spid="555" grpId="9"/>
      <p:bldP build="whole" bldLvl="1" animBg="1" rev="0" advAuto="0" spid="553" grpId="7"/>
      <p:bldP build="whole" bldLvl="1" animBg="1" rev="0" advAuto="0" spid="550" grpId="8"/>
      <p:bldP build="whole" bldLvl="1" animBg="1" rev="0" advAuto="0" spid="544" grpId="6"/>
      <p:bldP build="whole" bldLvl="1" animBg="1" rev="0" advAuto="0" spid="556" grpId="10"/>
      <p:bldP build="whole" bldLvl="1" animBg="1" rev="0" advAuto="0" spid="557" grpId="11"/>
      <p:bldP build="whole" bldLvl="1" animBg="1" rev="0" advAuto="0" spid="542" grpId="2"/>
      <p:bldP build="whole" bldLvl="1" animBg="1" rev="0" advAuto="0" spid="551" grpId="3"/>
      <p:bldP build="whole" bldLvl="1" animBg="1" rev="0" advAuto="0" spid="543" grpId="4"/>
      <p:bldP build="whole" bldLvl="1" animBg="1" rev="0" advAuto="0" spid="541" grpId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Visualizer ce qui est unique</a:t>
            </a:r>
          </a:p>
        </p:txBody>
      </p:sp>
      <p:sp>
        <p:nvSpPr>
          <p:cNvPr id="560" name="Shape 560"/>
          <p:cNvSpPr/>
          <p:nvPr/>
        </p:nvSpPr>
        <p:spPr>
          <a:xfrm>
            <a:off x="9320107" y="9101102"/>
            <a:ext cx="3052516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30</a:t>
            </a:r>
          </a:p>
        </p:txBody>
      </p:sp>
      <p:grpSp>
        <p:nvGrpSpPr>
          <p:cNvPr id="577" name="Group 577"/>
          <p:cNvGrpSpPr/>
          <p:nvPr/>
        </p:nvGrpSpPr>
        <p:grpSpPr>
          <a:xfrm>
            <a:off x="6044070" y="4009813"/>
            <a:ext cx="3709530" cy="3675347"/>
            <a:chOff x="0" y="0"/>
            <a:chExt cx="3709529" cy="3675345"/>
          </a:xfrm>
        </p:grpSpPr>
        <p:grpSp>
          <p:nvGrpSpPr>
            <p:cNvPr id="575" name="Group 575"/>
            <p:cNvGrpSpPr/>
            <p:nvPr/>
          </p:nvGrpSpPr>
          <p:grpSpPr>
            <a:xfrm>
              <a:off x="0" y="0"/>
              <a:ext cx="3709530" cy="3124305"/>
              <a:chOff x="0" y="0"/>
              <a:chExt cx="3709529" cy="3124304"/>
            </a:xfrm>
          </p:grpSpPr>
          <p:sp>
            <p:nvSpPr>
              <p:cNvPr id="561" name="Shape 561"/>
              <p:cNvSpPr/>
              <p:nvPr/>
            </p:nvSpPr>
            <p:spPr>
              <a:xfrm>
                <a:off x="0" y="0"/>
                <a:ext cx="3709530" cy="3124305"/>
              </a:xfrm>
              <a:prstGeom prst="rect">
                <a:avLst/>
              </a:prstGeom>
              <a:solidFill>
                <a:srgbClr val="FFFFFF"/>
              </a:solidFill>
              <a:ln w="50800" cap="flat">
                <a:solidFill>
                  <a:srgbClr val="CD665F"/>
                </a:solidFill>
                <a:prstDash val="dash"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algn="l" defTabSz="914400">
                  <a:defRPr sz="24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562" name="bg-151.jpg"/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32405" y="1649874"/>
                <a:ext cx="628078" cy="680158"/>
              </a:xfrm>
              <a:prstGeom prst="rect">
                <a:avLst/>
              </a:prstGeom>
              <a:ln w="50800" cap="sq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2700000">
                  <a:srgbClr val="000000">
                    <a:alpha val="42999"/>
                  </a:srgbClr>
                </a:outerShdw>
              </a:effectLst>
            </p:spPr>
          </p:pic>
          <p:pic>
            <p:nvPicPr>
              <p:cNvPr id="563" name="bg-51.jpg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5400000">
                <a:off x="704119" y="1286115"/>
                <a:ext cx="626436" cy="578469"/>
              </a:xfrm>
              <a:prstGeom prst="rect">
                <a:avLst/>
              </a:prstGeom>
              <a:ln w="50800" cap="sq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2700000">
                  <a:srgbClr val="000000">
                    <a:alpha val="42999"/>
                  </a:srgbClr>
                </a:outerShdw>
              </a:effectLst>
            </p:spPr>
          </p:pic>
          <p:pic>
            <p:nvPicPr>
              <p:cNvPr id="564" name="bg-1.jpg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5400000">
                <a:off x="2673427" y="445997"/>
                <a:ext cx="626436" cy="578468"/>
              </a:xfrm>
              <a:prstGeom prst="rect">
                <a:avLst/>
              </a:prstGeom>
              <a:ln w="50800" cap="sq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2700000">
                  <a:srgbClr val="000000">
                    <a:alpha val="42999"/>
                  </a:srgbClr>
                </a:outerShdw>
              </a:effectLst>
            </p:spPr>
          </p:pic>
          <p:pic>
            <p:nvPicPr>
              <p:cNvPr id="565" name="bg-151.jpg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5400000">
                <a:off x="2494398" y="962992"/>
                <a:ext cx="626436" cy="578469"/>
              </a:xfrm>
              <a:prstGeom prst="rect">
                <a:avLst/>
              </a:prstGeom>
              <a:ln w="50800" cap="sq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2700000">
                  <a:srgbClr val="000000">
                    <a:alpha val="42999"/>
                  </a:srgbClr>
                </a:outerShdw>
              </a:effectLst>
            </p:spPr>
          </p:pic>
          <p:pic>
            <p:nvPicPr>
              <p:cNvPr id="566" name="bg-201.jpg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5400000">
                <a:off x="1957316" y="1932360"/>
                <a:ext cx="626436" cy="578469"/>
              </a:xfrm>
              <a:prstGeom prst="rect">
                <a:avLst/>
              </a:prstGeom>
              <a:ln w="50800" cap="sq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2700000">
                  <a:srgbClr val="000000">
                    <a:alpha val="42999"/>
                  </a:srgbClr>
                </a:outerShdw>
              </a:effectLst>
            </p:spPr>
          </p:pic>
          <p:pic>
            <p:nvPicPr>
              <p:cNvPr id="567" name="bg-301.jpg"/>
              <p:cNvPicPr/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5400000">
                <a:off x="1241201" y="962992"/>
                <a:ext cx="626436" cy="578469"/>
              </a:xfrm>
              <a:prstGeom prst="rect">
                <a:avLst/>
              </a:prstGeom>
              <a:ln w="50800" cap="sq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2700000">
                  <a:srgbClr val="000000">
                    <a:alpha val="42999"/>
                  </a:srgbClr>
                </a:outerShdw>
              </a:effectLst>
            </p:spPr>
          </p:pic>
          <p:pic>
            <p:nvPicPr>
              <p:cNvPr id="568" name="bg-351.jpg"/>
              <p:cNvPicPr/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5400000">
                <a:off x="525089" y="445997"/>
                <a:ext cx="626436" cy="578468"/>
              </a:xfrm>
              <a:prstGeom prst="rect">
                <a:avLst/>
              </a:prstGeom>
              <a:ln w="50800" cap="sq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2700000">
                  <a:srgbClr val="000000">
                    <a:alpha val="42999"/>
                  </a:srgbClr>
                </a:outerShdw>
              </a:effectLst>
            </p:spPr>
          </p:pic>
          <p:pic>
            <p:nvPicPr>
              <p:cNvPr id="569" name="bg-401.jpg"/>
              <p:cNvPicPr/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 rot="5400000">
                <a:off x="823472" y="1867733"/>
                <a:ext cx="626436" cy="578468"/>
              </a:xfrm>
              <a:prstGeom prst="rect">
                <a:avLst/>
              </a:prstGeom>
              <a:ln w="50800" cap="sq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2700000">
                  <a:srgbClr val="000000">
                    <a:alpha val="42999"/>
                  </a:srgbClr>
                </a:outerShdw>
              </a:effectLst>
            </p:spPr>
          </p:pic>
          <p:pic>
            <p:nvPicPr>
              <p:cNvPr id="570" name="bg-451.jpg"/>
              <p:cNvPicPr/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 rot="5400000">
                <a:off x="1837960" y="1221490"/>
                <a:ext cx="626436" cy="578469"/>
              </a:xfrm>
              <a:prstGeom prst="rect">
                <a:avLst/>
              </a:prstGeom>
              <a:ln w="50800" cap="sq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2700000">
                  <a:srgbClr val="000000">
                    <a:alpha val="42999"/>
                  </a:srgbClr>
                </a:outerShdw>
              </a:effectLst>
            </p:spPr>
          </p:pic>
          <p:pic>
            <p:nvPicPr>
              <p:cNvPr id="571" name="bg-501.jpg"/>
              <p:cNvPicPr/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 rot="5400000">
                <a:off x="2792780" y="1738488"/>
                <a:ext cx="626436" cy="578469"/>
              </a:xfrm>
              <a:prstGeom prst="rect">
                <a:avLst/>
              </a:prstGeom>
              <a:ln w="50800" cap="sq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2700000">
                  <a:srgbClr val="000000">
                    <a:alpha val="42999"/>
                  </a:srgbClr>
                </a:outerShdw>
              </a:effectLst>
            </p:spPr>
          </p:pic>
          <p:pic>
            <p:nvPicPr>
              <p:cNvPr id="572" name="bg-551.jpg"/>
              <p:cNvPicPr/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rot="5400000">
                <a:off x="1360557" y="1803110"/>
                <a:ext cx="626436" cy="578469"/>
              </a:xfrm>
              <a:prstGeom prst="rect">
                <a:avLst/>
              </a:prstGeom>
              <a:ln w="50800" cap="sq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2700000">
                  <a:srgbClr val="000000">
                    <a:alpha val="42999"/>
                  </a:srgbClr>
                </a:outerShdw>
              </a:effectLst>
            </p:spPr>
          </p:pic>
          <p:pic>
            <p:nvPicPr>
              <p:cNvPr id="573" name="bg-251.jpg"/>
              <p:cNvPicPr/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 rot="5400000">
                <a:off x="942822" y="316749"/>
                <a:ext cx="626436" cy="578468"/>
              </a:xfrm>
              <a:prstGeom prst="rect">
                <a:avLst/>
              </a:prstGeom>
              <a:ln w="50800" cap="sq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2700000">
                  <a:srgbClr val="000000">
                    <a:alpha val="42999"/>
                  </a:srgbClr>
                </a:outerShdw>
              </a:effectLst>
            </p:spPr>
          </p:pic>
          <p:pic>
            <p:nvPicPr>
              <p:cNvPr id="574" name="bg-101.jpg"/>
              <p:cNvPicPr/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 rot="5400000">
                <a:off x="1837960" y="316749"/>
                <a:ext cx="626436" cy="578468"/>
              </a:xfrm>
              <a:prstGeom prst="rect">
                <a:avLst/>
              </a:prstGeom>
              <a:ln w="50800" cap="sq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2700000">
                  <a:srgbClr val="000000">
                    <a:alpha val="42999"/>
                  </a:srgbClr>
                </a:outerShdw>
              </a:effectLst>
            </p:spPr>
          </p:pic>
        </p:grpSp>
        <p:sp>
          <p:nvSpPr>
            <p:cNvPr id="576" name="Shape 576"/>
            <p:cNvSpPr/>
            <p:nvPr/>
          </p:nvSpPr>
          <p:spPr>
            <a:xfrm>
              <a:off x="926611" y="3251447"/>
              <a:ext cx="1971945" cy="4238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2248" tIns="72248" rIns="72248" bIns="72248" numCol="1" anchor="t">
              <a:spAutoFit/>
            </a:bodyPr>
            <a:lstStyle>
              <a:lvl1pPr marL="40639" marR="40639" defTabSz="914400">
                <a:buClr>
                  <a:srgbClr val="FFFFFF"/>
                </a:buClr>
                <a:buFont typeface="Helvetica"/>
                <a:defRPr b="1" sz="1800">
                  <a:uFill>
                    <a:solidFill/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b="0">
                  <a:uFillTx/>
                </a:defRPr>
              </a:pPr>
              <a:r>
                <a:rPr b="1">
                  <a:uFill>
                    <a:solidFill/>
                  </a:uFill>
                </a:rPr>
                <a:t>World of Images</a:t>
              </a:r>
            </a:p>
          </p:txBody>
        </p:sp>
      </p:grpSp>
      <p:sp>
        <p:nvSpPr>
          <p:cNvPr id="578" name="Shape 578"/>
          <p:cNvSpPr/>
          <p:nvPr/>
        </p:nvSpPr>
        <p:spPr>
          <a:xfrm>
            <a:off x="909884" y="2059093"/>
            <a:ext cx="1264406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b="1" sz="28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800">
                <a:uFill>
                  <a:solidFill/>
                </a:uFill>
              </a:rPr>
              <a:t>Query</a:t>
            </a:r>
          </a:p>
        </p:txBody>
      </p:sp>
      <p:pic>
        <p:nvPicPr>
          <p:cNvPr id="579" name="img_7.jpg"/>
          <p:cNvPicPr/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433493" y="5960533"/>
            <a:ext cx="2275841" cy="227584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80" name="img_8.jpg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33493" y="3034453"/>
            <a:ext cx="2275841" cy="227584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sp>
        <p:nvSpPr>
          <p:cNvPr id="581" name="Shape 581"/>
          <p:cNvSpPr/>
          <p:nvPr/>
        </p:nvSpPr>
        <p:spPr>
          <a:xfrm>
            <a:off x="10910757" y="2059093"/>
            <a:ext cx="106332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FFFFFF"/>
              </a:buClr>
              <a:buFont typeface="Helvetica"/>
              <a:defRPr b="1" sz="28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800">
                <a:uFill>
                  <a:solidFill/>
                </a:uFill>
              </a:rPr>
              <a:t>After</a:t>
            </a:r>
          </a:p>
        </p:txBody>
      </p:sp>
      <p:pic>
        <p:nvPicPr>
          <p:cNvPr id="582" name="ler_8.jpg"/>
          <p:cNvPicPr/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0295466" y="3034453"/>
            <a:ext cx="2275841" cy="227584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83" name="ler_7.jpg"/>
          <p:cNvPicPr/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0295466" y="5960533"/>
            <a:ext cx="2275841" cy="227584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sp>
        <p:nvSpPr>
          <p:cNvPr id="584" name="Shape 584"/>
          <p:cNvSpPr/>
          <p:nvPr/>
        </p:nvSpPr>
        <p:spPr>
          <a:xfrm>
            <a:off x="3806165" y="2059093"/>
            <a:ext cx="1364595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FFFFFF"/>
              </a:buClr>
              <a:buFont typeface="Helvetica"/>
              <a:defRPr b="1" sz="28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800">
                <a:uFill>
                  <a:solidFill/>
                </a:uFill>
              </a:rPr>
              <a:t>Before</a:t>
            </a:r>
          </a:p>
        </p:txBody>
      </p:sp>
      <p:pic>
        <p:nvPicPr>
          <p:cNvPr id="585" name="ini_7.jpg"/>
          <p:cNvPicPr/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3341511" y="5960533"/>
            <a:ext cx="2275841" cy="227584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86" name="ini_8.jpg"/>
          <p:cNvPicPr/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341511" y="3034453"/>
            <a:ext cx="2275841" cy="227584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nodeType="after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nodeType="afterEffect" presetClass="entr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0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nodeType="afterEffect" presetClass="entr" presetSubtype="0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9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nodeType="afterEffect" presetClass="entr" presetSubtype="0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2" grpId="6"/>
      <p:bldP build="whole" bldLvl="1" animBg="1" rev="0" advAuto="0" spid="581" grpId="5"/>
      <p:bldP build="whole" bldLvl="1" animBg="1" rev="0" advAuto="0" spid="584" grpId="1"/>
      <p:bldP build="whole" bldLvl="1" animBg="1" rev="0" advAuto="0" spid="583" grpId="7"/>
      <p:bldP build="whole" bldLvl="1" animBg="1" rev="0" advAuto="0" spid="586" grpId="3"/>
      <p:bldP build="whole" bldLvl="1" animBg="1" rev="0" advAuto="0" spid="577" grpId="4"/>
      <p:bldP build="whole" bldLvl="1" animBg="1" rev="0" advAuto="0" spid="585" grpId="2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/>
          <p:nvPr/>
        </p:nvSpPr>
        <p:spPr>
          <a:xfrm>
            <a:off x="9320107" y="9101102"/>
            <a:ext cx="3052516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31</a:t>
            </a:r>
          </a:p>
        </p:txBody>
      </p:sp>
      <p:pic>
        <p:nvPicPr>
          <p:cNvPr id="591" name="image.jpg"/>
          <p:cNvPicPr/>
          <p:nvPr/>
        </p:nvPicPr>
        <p:blipFill>
          <a:blip r:embed="rId3">
            <a:extLst/>
          </a:blip>
          <a:srcRect l="163" t="948" r="0" b="0"/>
          <a:stretch>
            <a:fillRect/>
          </a:stretch>
        </p:blipFill>
        <p:spPr>
          <a:xfrm>
            <a:off x="124177" y="3341510"/>
            <a:ext cx="4147518" cy="2826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92" name="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64284" y="1517226"/>
            <a:ext cx="4154312" cy="2799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93" name="image.jpg"/>
          <p:cNvPicPr/>
          <p:nvPr/>
        </p:nvPicPr>
        <p:blipFill>
          <a:blip r:embed="rId5">
            <a:extLst/>
          </a:blip>
          <a:srcRect l="715" t="1477" r="0" b="0"/>
          <a:stretch>
            <a:fillRect/>
          </a:stretch>
        </p:blipFill>
        <p:spPr>
          <a:xfrm>
            <a:off x="4364284" y="5549617"/>
            <a:ext cx="4160444" cy="2793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94" name="image.jpg"/>
          <p:cNvPicPr/>
          <p:nvPr/>
        </p:nvPicPr>
        <p:blipFill>
          <a:blip r:embed="rId6">
            <a:extLst/>
          </a:blip>
          <a:srcRect l="326" t="824" r="0" b="0"/>
          <a:stretch>
            <a:fillRect/>
          </a:stretch>
        </p:blipFill>
        <p:spPr>
          <a:xfrm>
            <a:off x="8604391" y="1517226"/>
            <a:ext cx="4158742" cy="2794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95" name="image.jpg"/>
          <p:cNvPicPr/>
          <p:nvPr/>
        </p:nvPicPr>
        <p:blipFill>
          <a:blip r:embed="rId7">
            <a:extLst/>
          </a:blip>
          <a:srcRect l="0" t="486" r="0" b="314"/>
          <a:stretch>
            <a:fillRect/>
          </a:stretch>
        </p:blipFill>
        <p:spPr>
          <a:xfrm>
            <a:off x="8604391" y="5549617"/>
            <a:ext cx="4154312" cy="2795130"/>
          </a:xfrm>
          <a:prstGeom prst="rect">
            <a:avLst/>
          </a:prstGeom>
          <a:ln w="12700">
            <a:miter lim="400000"/>
          </a:ln>
        </p:spPr>
      </p:pic>
      <p:sp>
        <p:nvSpPr>
          <p:cNvPr id="596" name="Shape 596"/>
          <p:cNvSpPr/>
          <p:nvPr/>
        </p:nvSpPr>
        <p:spPr>
          <a:xfrm>
            <a:off x="1165013" y="6177279"/>
            <a:ext cx="191914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Input Query</a:t>
            </a:r>
          </a:p>
        </p:txBody>
      </p:sp>
      <p:sp>
        <p:nvSpPr>
          <p:cNvPr id="597" name="Shape 597"/>
          <p:cNvSpPr/>
          <p:nvPr/>
        </p:nvSpPr>
        <p:spPr>
          <a:xfrm>
            <a:off x="5924408" y="4334933"/>
            <a:ext cx="96092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HOG</a:t>
            </a:r>
          </a:p>
        </p:txBody>
      </p:sp>
      <p:sp>
        <p:nvSpPr>
          <p:cNvPr id="598" name="Shape 598"/>
          <p:cNvSpPr/>
          <p:nvPr/>
        </p:nvSpPr>
        <p:spPr>
          <a:xfrm>
            <a:off x="5310293" y="8360550"/>
            <a:ext cx="240110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Learnt Weights</a:t>
            </a:r>
          </a:p>
        </p:txBody>
      </p:sp>
      <p:sp>
        <p:nvSpPr>
          <p:cNvPr id="599" name="Shape 599"/>
          <p:cNvSpPr/>
          <p:nvPr/>
        </p:nvSpPr>
        <p:spPr>
          <a:xfrm>
            <a:off x="9861973" y="4334933"/>
            <a:ext cx="172023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Top Match</a:t>
            </a:r>
          </a:p>
        </p:txBody>
      </p:sp>
      <p:sp>
        <p:nvSpPr>
          <p:cNvPr id="600" name="Shape 600"/>
          <p:cNvSpPr/>
          <p:nvPr/>
        </p:nvSpPr>
        <p:spPr>
          <a:xfrm>
            <a:off x="9861973" y="8344746"/>
            <a:ext cx="172023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Top Match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presetClass="entr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nodeType="afterEffect" presetClass="entr" presetSubtype="0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nodeType="afterEffect" presetClass="entr" presetSubtype="0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clickEffect" presetClass="entr" presetSubtype="0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4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nodeType="afterEffect" presetClass="entr" presetSubtype="0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8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2" grpId="1"/>
      <p:bldP build="whole" bldLvl="1" animBg="1" rev="0" advAuto="0" spid="597" grpId="2"/>
      <p:bldP build="whole" bldLvl="1" animBg="1" rev="0" advAuto="0" spid="599" grpId="4"/>
      <p:bldP build="whole" bldLvl="1" animBg="1" rev="0" advAuto="0" spid="598" grpId="6"/>
      <p:bldP build="whole" bldLvl="1" animBg="1" rev="0" advAuto="0" spid="595" grpId="7"/>
      <p:bldP build="whole" bldLvl="1" animBg="1" rev="0" advAuto="0" spid="593" grpId="5"/>
      <p:bldP build="whole" bldLvl="1" animBg="1" rev="0" advAuto="0" spid="594" grpId="3"/>
      <p:bldP build="whole" bldLvl="1" animBg="1" rev="0" advAuto="0" spid="600" grpId="8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59" y="2149404"/>
            <a:ext cx="12679682" cy="5436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6826" y="5405120"/>
            <a:ext cx="8814365" cy="3811130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Shape 6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Sketch based Image Retrieval</a:t>
            </a:r>
          </a:p>
        </p:txBody>
      </p:sp>
      <p:pic>
        <p:nvPicPr>
          <p:cNvPr id="608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9093" y="1733973"/>
            <a:ext cx="8886614" cy="37208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4186" tIns="54186" rIns="54186" bIns="54186"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Utiliser beaucoup de données!</a:t>
            </a:r>
          </a:p>
        </p:txBody>
      </p:sp>
      <p:grpSp>
        <p:nvGrpSpPr>
          <p:cNvPr id="92" name="Group 92"/>
          <p:cNvGrpSpPr/>
          <p:nvPr/>
        </p:nvGrpSpPr>
        <p:grpSpPr>
          <a:xfrm>
            <a:off x="975359" y="1625599"/>
            <a:ext cx="10945708" cy="5908776"/>
            <a:chOff x="0" y="0"/>
            <a:chExt cx="10945706" cy="5908774"/>
          </a:xfrm>
        </p:grpSpPr>
        <p:grpSp>
          <p:nvGrpSpPr>
            <p:cNvPr id="73" name="Group 73"/>
            <p:cNvGrpSpPr/>
            <p:nvPr/>
          </p:nvGrpSpPr>
          <p:grpSpPr>
            <a:xfrm>
              <a:off x="0" y="1743563"/>
              <a:ext cx="1937293" cy="1646700"/>
              <a:chOff x="0" y="0"/>
              <a:chExt cx="1937292" cy="1646698"/>
            </a:xfrm>
          </p:grpSpPr>
          <p:sp>
            <p:nvSpPr>
              <p:cNvPr id="71" name="Shape 71"/>
              <p:cNvSpPr/>
              <p:nvPr/>
            </p:nvSpPr>
            <p:spPr>
              <a:xfrm>
                <a:off x="0" y="0"/>
                <a:ext cx="1937293" cy="1646699"/>
              </a:xfrm>
              <a:prstGeom prst="roundRect">
                <a:avLst>
                  <a:gd name="adj" fmla="val 11719"/>
                </a:avLst>
              </a:prstGeom>
              <a:solidFill>
                <a:srgbClr val="E2EBF5"/>
              </a:solidFill>
              <a:ln w="50800" cap="flat">
                <a:solidFill>
                  <a:srgbClr val="1D4871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algn="l" defTabSz="914400">
                  <a:defRPr sz="24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" name="Shape 72"/>
              <p:cNvSpPr/>
              <p:nvPr/>
            </p:nvSpPr>
            <p:spPr>
              <a:xfrm>
                <a:off x="83597" y="545642"/>
                <a:ext cx="1770099" cy="5554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4186" tIns="54186" rIns="54186" bIns="54186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defRPr sz="3400">
                    <a:uFill>
                      <a:solidFill/>
                    </a:uFill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3400">
                    <a:uFill>
                      <a:solidFill/>
                    </a:uFill>
                  </a:rPr>
                  <a:t>Image</a:t>
                </a:r>
              </a:p>
            </p:txBody>
          </p:sp>
        </p:grpSp>
        <p:grpSp>
          <p:nvGrpSpPr>
            <p:cNvPr id="76" name="Group 76"/>
            <p:cNvGrpSpPr/>
            <p:nvPr/>
          </p:nvGrpSpPr>
          <p:grpSpPr>
            <a:xfrm>
              <a:off x="3068599" y="1356105"/>
              <a:ext cx="2809077" cy="1452970"/>
              <a:chOff x="0" y="0"/>
              <a:chExt cx="2809075" cy="1452969"/>
            </a:xfrm>
          </p:grpSpPr>
          <p:sp>
            <p:nvSpPr>
              <p:cNvPr id="74" name="Shape 74"/>
              <p:cNvSpPr/>
              <p:nvPr/>
            </p:nvSpPr>
            <p:spPr>
              <a:xfrm>
                <a:off x="0" y="0"/>
                <a:ext cx="2809076" cy="1452970"/>
              </a:xfrm>
              <a:prstGeom prst="roundRect">
                <a:avLst>
                  <a:gd name="adj" fmla="val 11719"/>
                </a:avLst>
              </a:prstGeom>
              <a:solidFill>
                <a:srgbClr val="E2EBF5"/>
              </a:solidFill>
              <a:ln w="50800" cap="flat">
                <a:solidFill>
                  <a:srgbClr val="1D4871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algn="l" defTabSz="914400">
                  <a:defRPr sz="24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5" name="Shape 75"/>
              <p:cNvSpPr/>
              <p:nvPr/>
            </p:nvSpPr>
            <p:spPr>
              <a:xfrm>
                <a:off x="67933" y="448778"/>
                <a:ext cx="2673210" cy="5554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4186" tIns="54186" rIns="54186" bIns="54186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defRPr sz="3400">
                    <a:uFill>
                      <a:solidFill/>
                    </a:uFill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3400">
                    <a:uFill>
                      <a:solidFill/>
                    </a:uFill>
                  </a:rPr>
                  <a:t>Images</a:t>
                </a:r>
              </a:p>
            </p:txBody>
          </p:sp>
        </p:grpSp>
        <p:grpSp>
          <p:nvGrpSpPr>
            <p:cNvPr id="79" name="Group 79"/>
            <p:cNvGrpSpPr/>
            <p:nvPr/>
          </p:nvGrpSpPr>
          <p:grpSpPr>
            <a:xfrm>
              <a:off x="3068600" y="3196533"/>
              <a:ext cx="2712211" cy="1452971"/>
              <a:chOff x="0" y="0"/>
              <a:chExt cx="2712210" cy="1452969"/>
            </a:xfrm>
          </p:grpSpPr>
          <p:sp>
            <p:nvSpPr>
              <p:cNvPr id="77" name="Shape 77"/>
              <p:cNvSpPr/>
              <p:nvPr/>
            </p:nvSpPr>
            <p:spPr>
              <a:xfrm>
                <a:off x="0" y="0"/>
                <a:ext cx="2712211" cy="1452970"/>
              </a:xfrm>
              <a:prstGeom prst="roundRect">
                <a:avLst>
                  <a:gd name="adj" fmla="val 11719"/>
                </a:avLst>
              </a:prstGeom>
              <a:solidFill>
                <a:srgbClr val="E2EBF5"/>
              </a:solidFill>
              <a:ln w="50800" cap="flat">
                <a:solidFill>
                  <a:srgbClr val="1D4871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algn="l" defTabSz="914400">
                  <a:defRPr sz="24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8" name="Shape 78"/>
              <p:cNvSpPr/>
              <p:nvPr/>
            </p:nvSpPr>
            <p:spPr>
              <a:xfrm>
                <a:off x="73687" y="182078"/>
                <a:ext cx="2564837" cy="10888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4186" tIns="54186" rIns="54186" bIns="54186" numCol="1" anchor="ctr">
                <a:spAutoFit/>
              </a:bodyPr>
              <a:lstStyle/>
              <a:p>
                <a:pPr lvl="0" marL="40639" marR="40639" defTabSz="914400">
                  <a:buClr>
                    <a:srgbClr val="000000"/>
                  </a:buClr>
                  <a:defRPr sz="1800"/>
                </a:pPr>
                <a:r>
                  <a:rPr sz="3400">
                    <a:uFill>
                      <a:solidFill/>
                    </a:uFill>
                    <a:latin typeface="Myriad Pro"/>
                    <a:ea typeface="Myriad Pro"/>
                    <a:cs typeface="Myriad Pro"/>
                    <a:sym typeface="Myriad Pro"/>
                  </a:rPr>
                  <a:t>Information</a:t>
                </a:r>
                <a:endParaRPr sz="3400">
                  <a:uFill>
                    <a:solidFill/>
                  </a:uFill>
                  <a:latin typeface="Myriad Pro"/>
                  <a:ea typeface="Myriad Pro"/>
                  <a:cs typeface="Myriad Pro"/>
                  <a:sym typeface="Myriad Pro"/>
                </a:endParaRPr>
              </a:p>
              <a:p>
                <a:pPr lvl="0" marL="40639" marR="40639" defTabSz="914400">
                  <a:buClr>
                    <a:srgbClr val="000000"/>
                  </a:buClr>
                  <a:defRPr sz="1800"/>
                </a:pPr>
                <a:r>
                  <a:rPr sz="3400">
                    <a:uFill>
                      <a:solidFill/>
                    </a:uFill>
                    <a:latin typeface="Myriad Pro"/>
                    <a:ea typeface="Myriad Pro"/>
                    <a:cs typeface="Myriad Pro"/>
                    <a:sym typeface="Myriad Pro"/>
                  </a:rPr>
                  <a:t>associée</a:t>
                </a:r>
              </a:p>
            </p:txBody>
          </p:sp>
        </p:grpSp>
        <p:sp>
          <p:nvSpPr>
            <p:cNvPr id="80" name="Shape 80"/>
            <p:cNvSpPr/>
            <p:nvPr/>
          </p:nvSpPr>
          <p:spPr>
            <a:xfrm>
              <a:off x="2809075" y="0"/>
              <a:ext cx="3280604" cy="4843233"/>
            </a:xfrm>
            <a:prstGeom prst="roundRect">
              <a:avLst>
                <a:gd name="adj" fmla="val 1171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" name="Shape 81"/>
            <p:cNvSpPr/>
            <p:nvPr/>
          </p:nvSpPr>
          <p:spPr>
            <a:xfrm>
              <a:off x="3456321" y="133458"/>
              <a:ext cx="1986112" cy="1084848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4186" tIns="54186" rIns="54186" bIns="54186" numCol="1" anchor="t">
              <a:spAutoFit/>
            </a:bodyPr>
            <a:lstStyle/>
            <a:p>
              <a:pPr lvl="0" marL="40639" marR="40639" defTabSz="914400">
                <a:buClr>
                  <a:srgbClr val="000000"/>
                </a:buClr>
                <a:defRPr sz="1800"/>
              </a:pPr>
              <a:r>
                <a:rPr sz="3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rPr>
                <a:t>Base de </a:t>
              </a:r>
              <a:endParaRPr sz="3400">
                <a:uFill>
                  <a:solidFill/>
                </a:uFill>
                <a:latin typeface="Arial"/>
                <a:ea typeface="Arial"/>
                <a:cs typeface="Arial"/>
                <a:sym typeface="Arial"/>
              </a:endParaRPr>
            </a:p>
            <a:p>
              <a:pPr lvl="0" marL="40639" marR="40639" defTabSz="914400">
                <a:buClr>
                  <a:srgbClr val="000000"/>
                </a:buClr>
                <a:defRPr sz="1800"/>
              </a:pPr>
              <a:r>
                <a:rPr sz="3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rPr>
                <a:t>données</a:t>
              </a:r>
            </a:p>
          </p:txBody>
        </p:sp>
        <p:grpSp>
          <p:nvGrpSpPr>
            <p:cNvPr id="84" name="Group 84"/>
            <p:cNvGrpSpPr/>
            <p:nvPr/>
          </p:nvGrpSpPr>
          <p:grpSpPr>
            <a:xfrm>
              <a:off x="8136631" y="1452969"/>
              <a:ext cx="2809076" cy="2421618"/>
              <a:chOff x="0" y="0"/>
              <a:chExt cx="2809075" cy="2421616"/>
            </a:xfrm>
          </p:grpSpPr>
          <p:sp>
            <p:nvSpPr>
              <p:cNvPr id="82" name="Shape 82"/>
              <p:cNvSpPr/>
              <p:nvPr/>
            </p:nvSpPr>
            <p:spPr>
              <a:xfrm>
                <a:off x="0" y="0"/>
                <a:ext cx="2809076" cy="2421617"/>
              </a:xfrm>
              <a:prstGeom prst="roundRect">
                <a:avLst>
                  <a:gd name="adj" fmla="val 11719"/>
                </a:avLst>
              </a:prstGeom>
              <a:solidFill>
                <a:srgbClr val="E2EBF5"/>
              </a:solidFill>
              <a:ln w="50800" cap="flat">
                <a:solidFill>
                  <a:srgbClr val="1D4871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algn="l" defTabSz="914400">
                  <a:defRPr sz="24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3" name="Shape 83"/>
              <p:cNvSpPr/>
              <p:nvPr/>
            </p:nvSpPr>
            <p:spPr>
              <a:xfrm>
                <a:off x="122119" y="133001"/>
                <a:ext cx="2564837" cy="21556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4186" tIns="54186" rIns="54186" bIns="54186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defRPr sz="3400">
                    <a:uFill>
                      <a:solidFill/>
                    </a:uFill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3400">
                    <a:uFill>
                      <a:solidFill/>
                    </a:uFill>
                  </a:rPr>
                  <a:t>Information provenant des images similaires</a:t>
                </a:r>
              </a:p>
            </p:txBody>
          </p:sp>
        </p:grpSp>
        <p:sp>
          <p:nvSpPr>
            <p:cNvPr id="85" name="Shape 85"/>
            <p:cNvSpPr/>
            <p:nvPr/>
          </p:nvSpPr>
          <p:spPr>
            <a:xfrm>
              <a:off x="2111194" y="2317763"/>
              <a:ext cx="427115" cy="498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7837"/>
                  </a:moveTo>
                  <a:lnTo>
                    <a:pt x="7344" y="7837"/>
                  </a:lnTo>
                  <a:lnTo>
                    <a:pt x="7344" y="0"/>
                  </a:lnTo>
                  <a:lnTo>
                    <a:pt x="14256" y="0"/>
                  </a:lnTo>
                  <a:lnTo>
                    <a:pt x="14256" y="7837"/>
                  </a:lnTo>
                  <a:lnTo>
                    <a:pt x="21600" y="7837"/>
                  </a:lnTo>
                  <a:lnTo>
                    <a:pt x="21600" y="13763"/>
                  </a:lnTo>
                  <a:lnTo>
                    <a:pt x="14256" y="13763"/>
                  </a:lnTo>
                  <a:lnTo>
                    <a:pt x="14256" y="21600"/>
                  </a:lnTo>
                  <a:lnTo>
                    <a:pt x="7344" y="21600"/>
                  </a:lnTo>
                  <a:lnTo>
                    <a:pt x="7344" y="13763"/>
                  </a:lnTo>
                  <a:lnTo>
                    <a:pt x="0" y="13763"/>
                  </a:lnTo>
                  <a:close/>
                </a:path>
              </a:pathLst>
            </a:custGeom>
            <a:solidFill>
              <a:srgbClr val="6095C9"/>
            </a:solidFill>
            <a:ln w="25400" cap="flat">
              <a:solidFill>
                <a:srgbClr val="49729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6" name="Shape 86"/>
            <p:cNvSpPr/>
            <p:nvPr/>
          </p:nvSpPr>
          <p:spPr>
            <a:xfrm>
              <a:off x="6199338" y="2324752"/>
              <a:ext cx="1646700" cy="396596"/>
            </a:xfrm>
            <a:prstGeom prst="rightArrow">
              <a:avLst>
                <a:gd name="adj1" fmla="val 50000"/>
                <a:gd name="adj2" fmla="val 35156"/>
              </a:avLst>
            </a:prstGeom>
            <a:solidFill>
              <a:srgbClr val="6095C9"/>
            </a:solidFill>
            <a:ln w="25400" cap="flat">
              <a:solidFill>
                <a:srgbClr val="49729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7" name="Shape 87"/>
            <p:cNvSpPr/>
            <p:nvPr/>
          </p:nvSpPr>
          <p:spPr>
            <a:xfrm>
              <a:off x="6022478" y="1848063"/>
              <a:ext cx="2076621" cy="469054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4186" tIns="54186" rIns="54186" bIns="54186" numCol="1" anchor="t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Myriad Pro"/>
                <a:defRPr sz="2800">
                  <a:uFill>
                    <a:solidFill/>
                  </a:uFill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2800">
                  <a:uFill>
                    <a:solidFill/>
                  </a:uFill>
                </a:rPr>
                <a:t>appariement</a:t>
              </a:r>
            </a:p>
          </p:txBody>
        </p:sp>
        <p:grpSp>
          <p:nvGrpSpPr>
            <p:cNvPr id="91" name="Group 91"/>
            <p:cNvGrpSpPr/>
            <p:nvPr/>
          </p:nvGrpSpPr>
          <p:grpSpPr>
            <a:xfrm flipH="1">
              <a:off x="903911" y="4068316"/>
              <a:ext cx="8685693" cy="1840459"/>
              <a:chOff x="0" y="0"/>
              <a:chExt cx="8685691" cy="1840458"/>
            </a:xfrm>
          </p:grpSpPr>
          <p:sp>
            <p:nvSpPr>
              <p:cNvPr id="88" name="Shape 88"/>
              <p:cNvSpPr/>
              <p:nvPr/>
            </p:nvSpPr>
            <p:spPr>
              <a:xfrm>
                <a:off x="1" y="0"/>
                <a:ext cx="8685691" cy="1840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65" fill="norm" stroke="1" extrusionOk="0">
                    <a:moveTo>
                      <a:pt x="20777" y="0"/>
                    </a:moveTo>
                    <a:lnTo>
                      <a:pt x="21600" y="5266"/>
                    </a:lnTo>
                    <a:lnTo>
                      <a:pt x="21028" y="5266"/>
                    </a:lnTo>
                    <a:cubicBezTo>
                      <a:pt x="19823" y="14999"/>
                      <a:pt x="15487" y="21600"/>
                      <a:pt x="10674" y="21031"/>
                    </a:cubicBezTo>
                    <a:cubicBezTo>
                      <a:pt x="15062" y="20512"/>
                      <a:pt x="18785" y="14138"/>
                      <a:pt x="19884" y="5266"/>
                    </a:cubicBezTo>
                    <a:lnTo>
                      <a:pt x="19312" y="5266"/>
                    </a:lnTo>
                    <a:close/>
                    <a:moveTo>
                      <a:pt x="10102" y="21065"/>
                    </a:moveTo>
                    <a:cubicBezTo>
                      <a:pt x="4523" y="21065"/>
                      <a:pt x="0" y="11634"/>
                      <a:pt x="0" y="0"/>
                    </a:cubicBezTo>
                    <a:lnTo>
                      <a:pt x="1144" y="0"/>
                    </a:lnTo>
                    <a:cubicBezTo>
                      <a:pt x="1144" y="11634"/>
                      <a:pt x="5667" y="21065"/>
                      <a:pt x="11246" y="21065"/>
                    </a:cubicBezTo>
                    <a:close/>
                  </a:path>
                </a:pathLst>
              </a:custGeom>
              <a:solidFill>
                <a:srgbClr val="6095C9"/>
              </a:solidFill>
              <a:ln w="25400" cap="flat">
                <a:noFill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algn="l" defTabSz="914400">
                  <a:defRPr sz="24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9" name="Shape 89"/>
              <p:cNvSpPr/>
              <p:nvPr/>
            </p:nvSpPr>
            <p:spPr>
              <a:xfrm>
                <a:off x="0" y="0"/>
                <a:ext cx="4522370" cy="1840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402" y="21600"/>
                    </a:moveTo>
                    <a:cubicBezTo>
                      <a:pt x="8687" y="21600"/>
                      <a:pt x="0" y="11929"/>
                      <a:pt x="0" y="0"/>
                    </a:cubicBezTo>
                    <a:lnTo>
                      <a:pt x="2198" y="0"/>
                    </a:lnTo>
                    <a:cubicBezTo>
                      <a:pt x="2198" y="11929"/>
                      <a:pt x="10884" y="21600"/>
                      <a:pt x="21600" y="2160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25400" cap="flat">
                <a:noFill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algn="l" defTabSz="914400">
                  <a:defRPr sz="24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0" name="Shape 90"/>
              <p:cNvSpPr/>
              <p:nvPr/>
            </p:nvSpPr>
            <p:spPr>
              <a:xfrm>
                <a:off x="1" y="0"/>
                <a:ext cx="8685691" cy="1840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4" y="21565"/>
                    </a:moveTo>
                    <a:cubicBezTo>
                      <a:pt x="15062" y="21033"/>
                      <a:pt x="18785" y="14498"/>
                      <a:pt x="19884" y="5400"/>
                    </a:cubicBezTo>
                    <a:lnTo>
                      <a:pt x="19312" y="5400"/>
                    </a:lnTo>
                    <a:lnTo>
                      <a:pt x="20777" y="0"/>
                    </a:lnTo>
                    <a:lnTo>
                      <a:pt x="21600" y="5400"/>
                    </a:lnTo>
                    <a:lnTo>
                      <a:pt x="21028" y="5400"/>
                    </a:lnTo>
                    <a:cubicBezTo>
                      <a:pt x="19876" y="14937"/>
                      <a:pt x="15853" y="21600"/>
                      <a:pt x="11246" y="21600"/>
                    </a:cubicBezTo>
                    <a:lnTo>
                      <a:pt x="10102" y="21600"/>
                    </a:lnTo>
                    <a:cubicBezTo>
                      <a:pt x="4523" y="21600"/>
                      <a:pt x="0" y="11929"/>
                      <a:pt x="0" y="0"/>
                    </a:cubicBezTo>
                    <a:lnTo>
                      <a:pt x="1144" y="0"/>
                    </a:lnTo>
                    <a:cubicBezTo>
                      <a:pt x="1144" y="11929"/>
                      <a:pt x="5667" y="21600"/>
                      <a:pt x="11246" y="21600"/>
                    </a:cubicBezTo>
                  </a:path>
                </a:pathLst>
              </a:custGeom>
              <a:noFill/>
              <a:ln w="25400" cap="flat">
                <a:solidFill>
                  <a:srgbClr val="49729C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algn="l" defTabSz="914400">
                  <a:defRPr sz="24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93" name="Shape 93"/>
          <p:cNvSpPr/>
          <p:nvPr/>
        </p:nvSpPr>
        <p:spPr>
          <a:xfrm>
            <a:off x="478648" y="7859493"/>
            <a:ext cx="11939130" cy="162560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>
            <a:spAutoFit/>
          </a:bodyPr>
          <a:lstStyle>
            <a:lvl1pPr marL="40639" marR="40639" algn="l" defTabSz="914400">
              <a:buClr>
                <a:srgbClr val="000000"/>
              </a:buClr>
              <a:buFont typeface="Myriad Pro"/>
              <a:defRPr sz="3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Truc: si vous avez assez d’images, la base de données devrait contenir des images suffisamment similaires, faciles à trouver!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" grpId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Painting based Image Retrieval</a:t>
            </a:r>
          </a:p>
        </p:txBody>
      </p:sp>
      <p:pic>
        <p:nvPicPr>
          <p:cNvPr id="611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5839" y="1855893"/>
            <a:ext cx="8326686" cy="3991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33973" y="5472853"/>
            <a:ext cx="9374294" cy="4172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painting2gps</a:t>
            </a:r>
          </a:p>
        </p:txBody>
      </p:sp>
      <p:pic>
        <p:nvPicPr>
          <p:cNvPr id="615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239" y="3522133"/>
            <a:ext cx="11704322" cy="39375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Results</a:t>
            </a:r>
          </a:p>
        </p:txBody>
      </p:sp>
      <p:sp>
        <p:nvSpPr>
          <p:cNvPr id="618" name="Shape 618"/>
          <p:cNvSpPr/>
          <p:nvPr/>
        </p:nvSpPr>
        <p:spPr>
          <a:xfrm>
            <a:off x="3324669" y="4602925"/>
            <a:ext cx="6355462" cy="54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000"/>
              <a:t>http://youtu.be/PY__Fo4o67I?t=1m15s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Les Dangers des Données</a:t>
            </a:r>
          </a:p>
        </p:txBody>
      </p:sp>
    </p:spTree>
  </p:cSld>
  <p:clrMapOvr>
    <a:masterClrMapping/>
  </p:clrMapOvr>
  <p:transition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Biais</a:t>
            </a:r>
          </a:p>
        </p:txBody>
      </p:sp>
      <p:sp>
        <p:nvSpPr>
          <p:cNvPr id="623" name="Shape 62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Internet contient un nombre énorme d’images   (Flickr, YouTube, Picasa, etc.)</a:t>
            </a:r>
            <a:endParaRPr sz="38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Les images ne sont pas échantillonnées aléatoirement</a:t>
            </a:r>
            <a:endParaRPr sz="38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Plusieurs sources de biais:</a:t>
            </a:r>
            <a:endParaRPr sz="3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Échantillonnage</a:t>
            </a:r>
            <a:endParaRPr sz="2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Photographe</a:t>
            </a:r>
            <a:endParaRPr sz="2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Social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Flickr Paris</a:t>
            </a:r>
          </a:p>
        </p:txBody>
      </p:sp>
      <p:pic>
        <p:nvPicPr>
          <p:cNvPr id="626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2417" y="1463039"/>
            <a:ext cx="2357121" cy="3142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27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8924" y="4705208"/>
            <a:ext cx="3251201" cy="2465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628" name="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86613" y="1318542"/>
            <a:ext cx="3142828" cy="3142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29" name="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49173" y="7143608"/>
            <a:ext cx="2817707" cy="2501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0" name="image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93546" y="4967111"/>
            <a:ext cx="2853832" cy="4280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1" name="IMG_1333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823395" y="4594577"/>
            <a:ext cx="32512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2" name="IMG_1347.jp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930986" y="1842346"/>
            <a:ext cx="3178952" cy="2384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3" name="IMG_0284.jp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91822" y="7206826"/>
            <a:ext cx="3178952" cy="23842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Vrai Paris</a:t>
            </a:r>
          </a:p>
        </p:txBody>
      </p:sp>
      <p:pic>
        <p:nvPicPr>
          <p:cNvPr id="636" name="IMG_130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97" y="1887502"/>
            <a:ext cx="2817708" cy="2113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IMG_130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76320" y="1887502"/>
            <a:ext cx="2817707" cy="2113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8" name="IMG_1306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10773" y="1887502"/>
            <a:ext cx="2817707" cy="2113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IMG_1307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27164" y="1887502"/>
            <a:ext cx="2817707" cy="2113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0" name="IMG_1308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0897" y="4425244"/>
            <a:ext cx="2817708" cy="2113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1" name="IMG_1309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576320" y="4425244"/>
            <a:ext cx="2817707" cy="2113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2" name="IMG_1310.jp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627164" y="4425244"/>
            <a:ext cx="2817707" cy="2113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3" name="IMG_1312.jp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610773" y="4425244"/>
            <a:ext cx="2817707" cy="2113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4" name="IMG_1313.jp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59928" y="7026204"/>
            <a:ext cx="2817708" cy="2113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5" name="IMG_1314.jp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567288" y="7026204"/>
            <a:ext cx="2817708" cy="2113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IMG_1317.jp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627164" y="7026204"/>
            <a:ext cx="2817707" cy="2113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IMG_1318.jpg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610773" y="7026204"/>
            <a:ext cx="2817707" cy="2113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Shape 6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Vraie Notre Dame</a:t>
            </a:r>
          </a:p>
        </p:txBody>
      </p:sp>
      <p:pic>
        <p:nvPicPr>
          <p:cNvPr id="650" name="IMG_133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51679" y="2167466"/>
            <a:ext cx="3738881" cy="2799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1" name="IMG_1337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11733" y="1517226"/>
            <a:ext cx="2799645" cy="3738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2" name="IMG_1338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4088" y="5292231"/>
            <a:ext cx="2799646" cy="3738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3" name="IMG_1340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51679" y="5755075"/>
            <a:ext cx="3738881" cy="2799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4" name="IMG_1343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42115" y="5755075"/>
            <a:ext cx="3738881" cy="2799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5" name="IMG_1345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30862" y="1693333"/>
            <a:ext cx="2799645" cy="37388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Shape 6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Biais d’échantillonnage</a:t>
            </a:r>
          </a:p>
        </p:txBody>
      </p:sp>
      <p:sp>
        <p:nvSpPr>
          <p:cNvPr id="658" name="Shape 658"/>
          <p:cNvSpPr/>
          <p:nvPr>
            <p:ph type="body" idx="1"/>
          </p:nvPr>
        </p:nvSpPr>
        <p:spPr>
          <a:xfrm>
            <a:off x="975359" y="1697848"/>
            <a:ext cx="11054082" cy="95729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Nous aimons prendre des photos en vacances</a:t>
            </a:r>
          </a:p>
        </p:txBody>
      </p:sp>
      <p:pic>
        <p:nvPicPr>
          <p:cNvPr id="659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576320"/>
            <a:ext cx="13004801" cy="43891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Shape 6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Biais d’échantillonnage</a:t>
            </a:r>
          </a:p>
        </p:txBody>
      </p:sp>
      <p:pic>
        <p:nvPicPr>
          <p:cNvPr id="662" name="6855169886_3607f749a4_o.jpg"/>
          <p:cNvPicPr/>
          <p:nvPr/>
        </p:nvPicPr>
        <p:blipFill>
          <a:blip r:embed="rId2">
            <a:extLst/>
          </a:blip>
          <a:srcRect l="4465" t="26071" r="4497" b="5552"/>
          <a:stretch>
            <a:fillRect/>
          </a:stretch>
        </p:blipFill>
        <p:spPr>
          <a:xfrm>
            <a:off x="1264355" y="2670862"/>
            <a:ext cx="10458028" cy="5779912"/>
          </a:xfrm>
          <a:prstGeom prst="rect">
            <a:avLst/>
          </a:prstGeom>
          <a:ln w="12700">
            <a:round/>
          </a:ln>
        </p:spPr>
      </p:pic>
      <p:sp>
        <p:nvSpPr>
          <p:cNvPr id="663" name="Shape 663"/>
          <p:cNvSpPr/>
          <p:nvPr/>
        </p:nvSpPr>
        <p:spPr>
          <a:xfrm>
            <a:off x="6990079" y="4836192"/>
            <a:ext cx="1" cy="2533242"/>
          </a:xfrm>
          <a:prstGeom prst="line">
            <a:avLst/>
          </a:prstGeom>
          <a:ln w="50800">
            <a:solidFill>
              <a:srgbClr val="FF4013"/>
            </a:solidFill>
            <a:round/>
            <a:headEnd type="stealth"/>
          </a:ln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64" name="Shape 664"/>
          <p:cNvSpPr/>
          <p:nvPr/>
        </p:nvSpPr>
        <p:spPr>
          <a:xfrm>
            <a:off x="8200248" y="4836192"/>
            <a:ext cx="1" cy="2533242"/>
          </a:xfrm>
          <a:prstGeom prst="line">
            <a:avLst/>
          </a:prstGeom>
          <a:ln w="50800">
            <a:solidFill>
              <a:srgbClr val="FF4013"/>
            </a:solidFill>
            <a:round/>
            <a:headEnd type="stealth"/>
          </a:ln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65" name="Shape 665"/>
          <p:cNvSpPr/>
          <p:nvPr/>
        </p:nvSpPr>
        <p:spPr>
          <a:xfrm>
            <a:off x="9338168" y="4836192"/>
            <a:ext cx="1" cy="2533242"/>
          </a:xfrm>
          <a:prstGeom prst="line">
            <a:avLst/>
          </a:prstGeom>
          <a:ln w="50800">
            <a:solidFill>
              <a:srgbClr val="FF4013"/>
            </a:solidFill>
            <a:round/>
            <a:headEnd type="stealth"/>
          </a:ln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66" name="Shape 666"/>
          <p:cNvSpPr/>
          <p:nvPr/>
        </p:nvSpPr>
        <p:spPr>
          <a:xfrm>
            <a:off x="10476089" y="4030441"/>
            <a:ext cx="1" cy="3338993"/>
          </a:xfrm>
          <a:prstGeom prst="line">
            <a:avLst/>
          </a:prstGeom>
          <a:ln w="50800">
            <a:solidFill>
              <a:srgbClr val="FF4013"/>
            </a:solidFill>
            <a:round/>
            <a:headEnd type="stealth"/>
          </a:ln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67" name="Shape 667"/>
          <p:cNvSpPr/>
          <p:nvPr/>
        </p:nvSpPr>
        <p:spPr>
          <a:xfrm flipH="1">
            <a:off x="5924409" y="5141759"/>
            <a:ext cx="1" cy="2227676"/>
          </a:xfrm>
          <a:prstGeom prst="line">
            <a:avLst/>
          </a:prstGeom>
          <a:ln w="50800">
            <a:solidFill>
              <a:srgbClr val="FF4013"/>
            </a:solidFill>
            <a:round/>
            <a:headEnd type="stealth"/>
          </a:ln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68" name="Shape 668"/>
          <p:cNvSpPr/>
          <p:nvPr>
            <p:ph type="body" idx="1"/>
          </p:nvPr>
        </p:nvSpPr>
        <p:spPr>
          <a:xfrm>
            <a:off x="975359" y="1697848"/>
            <a:ext cx="11054082" cy="95729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Nous aimons prendre des photos en vacances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4186" tIns="54186" rIns="54186" bIns="54186"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Combien d’images?</a:t>
            </a:r>
          </a:p>
        </p:txBody>
      </p:sp>
      <p:pic>
        <p:nvPicPr>
          <p:cNvPr id="96" name="teaser_input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4507" y="3070577"/>
            <a:ext cx="2697292" cy="2022970"/>
          </a:xfrm>
          <a:prstGeom prst="rect">
            <a:avLst/>
          </a:prstGeom>
          <a:ln w="12700">
            <a:round/>
          </a:ln>
          <a:effectLst>
            <a:outerShdw sx="100000" sy="100000" kx="0" ky="0" algn="b" rotWithShape="0" blurRad="63500" dist="50800" dir="2700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Biais du photographe</a:t>
            </a:r>
          </a:p>
        </p:txBody>
      </p:sp>
      <p:pic>
        <p:nvPicPr>
          <p:cNvPr id="671" name="IMG_134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0479" y="4492977"/>
            <a:ext cx="2799646" cy="3738881"/>
          </a:xfrm>
          <a:prstGeom prst="rect">
            <a:avLst/>
          </a:prstGeom>
          <a:ln w="12700">
            <a:miter lim="400000"/>
          </a:ln>
        </p:spPr>
      </p:pic>
      <p:sp>
        <p:nvSpPr>
          <p:cNvPr id="672" name="Shape 67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Nous voulons que nos photos soient intéressantes, ou reconnaissables!</a:t>
            </a:r>
          </a:p>
        </p:txBody>
      </p:sp>
      <p:pic>
        <p:nvPicPr>
          <p:cNvPr id="673" name="IMG_028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52640" y="4660053"/>
            <a:ext cx="4551681" cy="3413761"/>
          </a:xfrm>
          <a:prstGeom prst="rect">
            <a:avLst/>
          </a:prstGeom>
          <a:ln w="12700">
            <a:miter lim="400000"/>
          </a:ln>
        </p:spPr>
      </p:pic>
      <p:sp>
        <p:nvSpPr>
          <p:cNvPr id="674" name="Shape 674"/>
          <p:cNvSpPr/>
          <p:nvPr/>
        </p:nvSpPr>
        <p:spPr>
          <a:xfrm>
            <a:off x="5131898" y="6091484"/>
            <a:ext cx="837077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005840"/>
              </a:buClr>
              <a:buFont typeface="Arial"/>
              <a:defRPr sz="4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vs.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Shape 67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Biais du photographe</a:t>
            </a:r>
          </a:p>
        </p:txBody>
      </p:sp>
      <p:sp>
        <p:nvSpPr>
          <p:cNvPr id="677" name="Shape 67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Conventions photographiques</a:t>
            </a:r>
          </a:p>
        </p:txBody>
      </p:sp>
      <p:sp>
        <p:nvSpPr>
          <p:cNvPr id="678" name="Shape 678"/>
          <p:cNvSpPr/>
          <p:nvPr/>
        </p:nvSpPr>
        <p:spPr>
          <a:xfrm>
            <a:off x="5131898" y="6091484"/>
            <a:ext cx="837077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005840"/>
              </a:buClr>
              <a:buFont typeface="Arial"/>
              <a:defRPr sz="4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vs.</a:t>
            </a:r>
          </a:p>
        </p:txBody>
      </p:sp>
      <p:pic>
        <p:nvPicPr>
          <p:cNvPr id="679" name="IMG_131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5359" y="3955626"/>
            <a:ext cx="32512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0" name="IMG_0389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27519" y="4752622"/>
            <a:ext cx="4497494" cy="3377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81" name="IMG_1318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5359" y="6664959"/>
            <a:ext cx="3251201" cy="2438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Shape 68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Biais social</a:t>
            </a:r>
          </a:p>
        </p:txBody>
      </p:sp>
      <p:pic>
        <p:nvPicPr>
          <p:cNvPr id="684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0026" y="1264355"/>
            <a:ext cx="8344748" cy="7820944"/>
          </a:xfrm>
          <a:prstGeom prst="rect">
            <a:avLst/>
          </a:prstGeom>
          <a:ln w="12700">
            <a:miter lim="400000"/>
          </a:ln>
        </p:spPr>
      </p:pic>
      <p:sp>
        <p:nvSpPr>
          <p:cNvPr id="685" name="Shape 685"/>
          <p:cNvSpPr/>
          <p:nvPr/>
        </p:nvSpPr>
        <p:spPr>
          <a:xfrm>
            <a:off x="650239" y="9224150"/>
            <a:ext cx="12047504" cy="48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defTabSz="914400">
              <a:defRPr sz="2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“100 Special Moments” by Jason Salavon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/>
          <p:nvPr/>
        </p:nvSpPr>
        <p:spPr>
          <a:xfrm>
            <a:off x="7233919" y="2490328"/>
            <a:ext cx="4592321" cy="388789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2248" tIns="72248" rIns="72248" bIns="72248" anchor="ctr"/>
          <a:lstStyle/>
          <a:p>
            <a:pPr lvl="0" marL="40639" marR="40639" algn="l" defTabSz="914400"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88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6959" y="2490328"/>
            <a:ext cx="5906348" cy="3901441"/>
          </a:xfrm>
          <a:prstGeom prst="rect">
            <a:avLst/>
          </a:prstGeom>
          <a:ln w="12700">
            <a:miter lim="400000"/>
          </a:ln>
        </p:spPr>
      </p:pic>
      <p:sp>
        <p:nvSpPr>
          <p:cNvPr id="689" name="Shape 6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Biais Social</a:t>
            </a:r>
          </a:p>
        </p:txBody>
      </p:sp>
      <p:sp>
        <p:nvSpPr>
          <p:cNvPr id="690" name="Shape 690"/>
          <p:cNvSpPr/>
          <p:nvPr/>
        </p:nvSpPr>
        <p:spPr>
          <a:xfrm>
            <a:off x="2826737" y="6513689"/>
            <a:ext cx="2345632" cy="433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005840"/>
              </a:buClr>
              <a:buFont typeface="Myriad Pro"/>
              <a:defRPr b="1" sz="22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200">
                <a:uFill>
                  <a:solidFill/>
                </a:uFill>
              </a:rPr>
              <a:t>Mildred and Lisa</a:t>
            </a:r>
          </a:p>
        </p:txBody>
      </p:sp>
      <p:pic>
        <p:nvPicPr>
          <p:cNvPr id="691" name="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94880" y="2801902"/>
            <a:ext cx="4511041" cy="3379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92" name="image.pdf"/>
          <p:cNvPicPr/>
          <p:nvPr/>
        </p:nvPicPr>
        <p:blipFill>
          <a:blip r:embed="rId5">
            <a:extLst/>
          </a:blip>
          <a:srcRect l="15265" t="10086" r="63513" b="84569"/>
          <a:stretch>
            <a:fillRect/>
          </a:stretch>
        </p:blipFill>
        <p:spPr>
          <a:xfrm>
            <a:off x="7983502" y="3341511"/>
            <a:ext cx="957299" cy="180623"/>
          </a:xfrm>
          <a:prstGeom prst="rect">
            <a:avLst/>
          </a:prstGeom>
          <a:ln w="12700">
            <a:miter lim="400000"/>
          </a:ln>
        </p:spPr>
      </p:pic>
      <p:sp>
        <p:nvSpPr>
          <p:cNvPr id="693" name="Shape 693"/>
          <p:cNvSpPr/>
          <p:nvPr/>
        </p:nvSpPr>
        <p:spPr>
          <a:xfrm>
            <a:off x="6773333" y="6518204"/>
            <a:ext cx="5454792" cy="776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defTabSz="914400">
              <a:buClr>
                <a:srgbClr val="005840"/>
              </a:buClr>
              <a:buFont typeface="Myriad Pro"/>
              <a:defRPr b="1" sz="22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200">
                <a:uFill>
                  <a:solidFill/>
                </a:uFill>
              </a:rPr>
              <a:t>Source: U.S. Social Security Administration</a:t>
            </a:r>
          </a:p>
        </p:txBody>
      </p:sp>
      <p:sp>
        <p:nvSpPr>
          <p:cNvPr id="694" name="Shape 694"/>
          <p:cNvSpPr/>
          <p:nvPr/>
        </p:nvSpPr>
        <p:spPr>
          <a:xfrm>
            <a:off x="9333556" y="9232053"/>
            <a:ext cx="3699790" cy="48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defRPr sz="2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Gallagher et al CVPR 2008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nodeType="afterEffect" presetClass="entr" presetSubtype="0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5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2" grpId="4"/>
      <p:bldP build="whole" bldLvl="1" animBg="1" rev="0" advAuto="0" spid="691" grpId="1"/>
      <p:bldP build="whole" bldLvl="1" animBg="1" rev="0" advAuto="0" spid="693" grpId="2"/>
      <p:bldP build="whole" bldLvl="1" animBg="1" rev="0" advAuto="0" spid="687" grpId="3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Shape 69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Biais social</a:t>
            </a:r>
          </a:p>
        </p:txBody>
      </p:sp>
      <p:pic>
        <p:nvPicPr>
          <p:cNvPr id="699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7848" y="1318542"/>
            <a:ext cx="6203773" cy="4045939"/>
          </a:xfrm>
          <a:prstGeom prst="rect">
            <a:avLst/>
          </a:prstGeom>
          <a:ln w="12700">
            <a:round/>
          </a:ln>
        </p:spPr>
      </p:pic>
      <p:pic>
        <p:nvPicPr>
          <p:cNvPr id="700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97848" y="5451257"/>
            <a:ext cx="6159219" cy="4016882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0" grpId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Shape 70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Limiter le biais</a:t>
            </a:r>
          </a:p>
        </p:txBody>
      </p:sp>
      <p:sp>
        <p:nvSpPr>
          <p:cNvPr id="705" name="Shape 705"/>
          <p:cNvSpPr/>
          <p:nvPr>
            <p:ph type="body" idx="1"/>
          </p:nvPr>
        </p:nvSpPr>
        <p:spPr>
          <a:xfrm>
            <a:off x="975359" y="5960533"/>
            <a:ext cx="11054082" cy="379306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Capture autonome réduit le biais</a:t>
            </a:r>
            <a:endParaRPr sz="3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On en a toujours un peu…</a:t>
            </a:r>
          </a:p>
        </p:txBody>
      </p:sp>
      <p:pic>
        <p:nvPicPr>
          <p:cNvPr id="706" name="satellit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0053" y="1781386"/>
            <a:ext cx="3251201" cy="2781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streetview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6986" y="1668497"/>
            <a:ext cx="3124766" cy="2926081"/>
          </a:xfrm>
          <a:prstGeom prst="rect">
            <a:avLst/>
          </a:prstGeom>
          <a:ln w="12700">
            <a:miter lim="400000"/>
          </a:ln>
        </p:spPr>
      </p:pic>
      <p:sp>
        <p:nvSpPr>
          <p:cNvPr id="708" name="Shape 708"/>
          <p:cNvSpPr/>
          <p:nvPr/>
        </p:nvSpPr>
        <p:spPr>
          <a:xfrm>
            <a:off x="5351899" y="4626186"/>
            <a:ext cx="1657535" cy="776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lvl="0" marL="40639" marR="40639" defTabSz="914400">
              <a:buClr>
                <a:srgbClr val="000000"/>
              </a:buClr>
              <a:buFont typeface="Arial"/>
              <a:defRPr sz="1800"/>
            </a:pPr>
            <a:r>
              <a:rPr sz="22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Satellite</a:t>
            </a:r>
            <a:br>
              <a:rPr sz="22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</a:br>
            <a:r>
              <a:rPr sz="22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google.com</a:t>
            </a:r>
          </a:p>
        </p:txBody>
      </p:sp>
      <p:sp>
        <p:nvSpPr>
          <p:cNvPr id="709" name="Shape 709"/>
          <p:cNvSpPr/>
          <p:nvPr/>
        </p:nvSpPr>
        <p:spPr>
          <a:xfrm>
            <a:off x="1430926" y="4626186"/>
            <a:ext cx="2457473" cy="776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lvl="0" marL="40639" marR="40639" defTabSz="914400">
              <a:buClr>
                <a:srgbClr val="000000"/>
              </a:buClr>
              <a:buFont typeface="Arial"/>
              <a:defRPr sz="1800"/>
            </a:pPr>
            <a:r>
              <a:rPr sz="22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Street side</a:t>
            </a:r>
            <a:endParaRPr sz="2200">
              <a:uFill>
                <a:solidFill/>
              </a:uFill>
              <a:latin typeface="Myriad Pro"/>
              <a:ea typeface="Myriad Pro"/>
              <a:cs typeface="Myriad Pro"/>
              <a:sym typeface="Myriad Pro"/>
            </a:endParaRPr>
          </a:p>
          <a:p>
            <a:pPr lvl="0" marL="40639" marR="40639" defTabSz="914400">
              <a:buClr>
                <a:srgbClr val="000000"/>
              </a:buClr>
              <a:buFont typeface="Arial"/>
              <a:defRPr sz="1800"/>
            </a:pPr>
            <a:r>
              <a:rPr sz="22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Google StreetView</a:t>
            </a:r>
          </a:p>
        </p:txBody>
      </p:sp>
      <p:pic>
        <p:nvPicPr>
          <p:cNvPr id="710" name="image.tif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44746" y="1733973"/>
            <a:ext cx="2113281" cy="2817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711" name="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46737" y="1733973"/>
            <a:ext cx="2131343" cy="2817707"/>
          </a:xfrm>
          <a:prstGeom prst="rect">
            <a:avLst/>
          </a:prstGeom>
          <a:ln w="12700">
            <a:miter lim="400000"/>
          </a:ln>
        </p:spPr>
      </p:pic>
      <p:sp>
        <p:nvSpPr>
          <p:cNvPr id="712" name="Shape 712"/>
          <p:cNvSpPr/>
          <p:nvPr/>
        </p:nvSpPr>
        <p:spPr>
          <a:xfrm>
            <a:off x="9383207" y="4660053"/>
            <a:ext cx="1388768" cy="433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sz="22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Webcams</a:t>
            </a:r>
          </a:p>
        </p:txBody>
      </p:sp>
    </p:spTree>
  </p:cSld>
  <p:clrMapOvr>
    <a:masterClrMapping/>
  </p:clrMapOvr>
  <p:transition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Shape 714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4186" tIns="54186" rIns="54186" bIns="54186"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Survol</a:t>
            </a:r>
          </a:p>
        </p:txBody>
      </p:sp>
      <p:grpSp>
        <p:nvGrpSpPr>
          <p:cNvPr id="736" name="Group 736"/>
          <p:cNvGrpSpPr/>
          <p:nvPr/>
        </p:nvGrpSpPr>
        <p:grpSpPr>
          <a:xfrm>
            <a:off x="975359" y="1625599"/>
            <a:ext cx="10945708" cy="5908776"/>
            <a:chOff x="0" y="0"/>
            <a:chExt cx="10945706" cy="5908774"/>
          </a:xfrm>
        </p:grpSpPr>
        <p:grpSp>
          <p:nvGrpSpPr>
            <p:cNvPr id="717" name="Group 717"/>
            <p:cNvGrpSpPr/>
            <p:nvPr/>
          </p:nvGrpSpPr>
          <p:grpSpPr>
            <a:xfrm>
              <a:off x="0" y="1743563"/>
              <a:ext cx="1937293" cy="1646700"/>
              <a:chOff x="0" y="0"/>
              <a:chExt cx="1937292" cy="1646698"/>
            </a:xfrm>
          </p:grpSpPr>
          <p:sp>
            <p:nvSpPr>
              <p:cNvPr id="715" name="Shape 715"/>
              <p:cNvSpPr/>
              <p:nvPr/>
            </p:nvSpPr>
            <p:spPr>
              <a:xfrm>
                <a:off x="0" y="0"/>
                <a:ext cx="1937293" cy="1646699"/>
              </a:xfrm>
              <a:prstGeom prst="roundRect">
                <a:avLst>
                  <a:gd name="adj" fmla="val 11719"/>
                </a:avLst>
              </a:prstGeom>
              <a:solidFill>
                <a:srgbClr val="E2EBF5"/>
              </a:solidFill>
              <a:ln w="50800" cap="flat">
                <a:solidFill>
                  <a:srgbClr val="1D4871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algn="l" defTabSz="914400">
                  <a:defRPr sz="24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6" name="Shape 716"/>
              <p:cNvSpPr/>
              <p:nvPr/>
            </p:nvSpPr>
            <p:spPr>
              <a:xfrm>
                <a:off x="83597" y="545642"/>
                <a:ext cx="1770099" cy="5554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4186" tIns="54186" rIns="54186" bIns="54186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defRPr sz="3400">
                    <a:uFill>
                      <a:solidFill/>
                    </a:uFill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3400">
                    <a:uFill>
                      <a:solidFill/>
                    </a:uFill>
                  </a:rPr>
                  <a:t>Image</a:t>
                </a:r>
              </a:p>
            </p:txBody>
          </p:sp>
        </p:grpSp>
        <p:grpSp>
          <p:nvGrpSpPr>
            <p:cNvPr id="720" name="Group 720"/>
            <p:cNvGrpSpPr/>
            <p:nvPr/>
          </p:nvGrpSpPr>
          <p:grpSpPr>
            <a:xfrm>
              <a:off x="3068599" y="1356105"/>
              <a:ext cx="2809077" cy="1452970"/>
              <a:chOff x="0" y="0"/>
              <a:chExt cx="2809075" cy="1452969"/>
            </a:xfrm>
          </p:grpSpPr>
          <p:sp>
            <p:nvSpPr>
              <p:cNvPr id="718" name="Shape 718"/>
              <p:cNvSpPr/>
              <p:nvPr/>
            </p:nvSpPr>
            <p:spPr>
              <a:xfrm>
                <a:off x="0" y="0"/>
                <a:ext cx="2809076" cy="1452970"/>
              </a:xfrm>
              <a:prstGeom prst="roundRect">
                <a:avLst>
                  <a:gd name="adj" fmla="val 11719"/>
                </a:avLst>
              </a:prstGeom>
              <a:solidFill>
                <a:srgbClr val="E2EBF5"/>
              </a:solidFill>
              <a:ln w="50800" cap="flat">
                <a:solidFill>
                  <a:srgbClr val="1D4871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algn="l" defTabSz="914400">
                  <a:defRPr sz="24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9" name="Shape 719"/>
              <p:cNvSpPr/>
              <p:nvPr/>
            </p:nvSpPr>
            <p:spPr>
              <a:xfrm>
                <a:off x="67933" y="448778"/>
                <a:ext cx="2673210" cy="5554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4186" tIns="54186" rIns="54186" bIns="54186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defRPr sz="3400">
                    <a:uFill>
                      <a:solidFill/>
                    </a:uFill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3400">
                    <a:uFill>
                      <a:solidFill/>
                    </a:uFill>
                  </a:rPr>
                  <a:t>Images</a:t>
                </a:r>
              </a:p>
            </p:txBody>
          </p:sp>
        </p:grpSp>
        <p:grpSp>
          <p:nvGrpSpPr>
            <p:cNvPr id="723" name="Group 723"/>
            <p:cNvGrpSpPr/>
            <p:nvPr/>
          </p:nvGrpSpPr>
          <p:grpSpPr>
            <a:xfrm>
              <a:off x="3068600" y="3196533"/>
              <a:ext cx="2712211" cy="1452971"/>
              <a:chOff x="0" y="0"/>
              <a:chExt cx="2712210" cy="1452969"/>
            </a:xfrm>
          </p:grpSpPr>
          <p:sp>
            <p:nvSpPr>
              <p:cNvPr id="721" name="Shape 721"/>
              <p:cNvSpPr/>
              <p:nvPr/>
            </p:nvSpPr>
            <p:spPr>
              <a:xfrm>
                <a:off x="0" y="0"/>
                <a:ext cx="2712211" cy="1452970"/>
              </a:xfrm>
              <a:prstGeom prst="roundRect">
                <a:avLst>
                  <a:gd name="adj" fmla="val 11719"/>
                </a:avLst>
              </a:prstGeom>
              <a:solidFill>
                <a:srgbClr val="E2EBF5"/>
              </a:solidFill>
              <a:ln w="50800" cap="flat">
                <a:solidFill>
                  <a:srgbClr val="1D4871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algn="l" defTabSz="914400">
                  <a:defRPr sz="24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2" name="Shape 722"/>
              <p:cNvSpPr/>
              <p:nvPr/>
            </p:nvSpPr>
            <p:spPr>
              <a:xfrm>
                <a:off x="73687" y="182078"/>
                <a:ext cx="2564837" cy="10888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4186" tIns="54186" rIns="54186" bIns="54186" numCol="1" anchor="ctr">
                <a:spAutoFit/>
              </a:bodyPr>
              <a:lstStyle/>
              <a:p>
                <a:pPr lvl="0" marL="40639" marR="40639" defTabSz="914400">
                  <a:buClr>
                    <a:srgbClr val="000000"/>
                  </a:buClr>
                  <a:defRPr sz="1800"/>
                </a:pPr>
                <a:r>
                  <a:rPr sz="3400">
                    <a:uFill>
                      <a:solidFill/>
                    </a:uFill>
                    <a:latin typeface="Myriad Pro"/>
                    <a:ea typeface="Myriad Pro"/>
                    <a:cs typeface="Myriad Pro"/>
                    <a:sym typeface="Myriad Pro"/>
                  </a:rPr>
                  <a:t>Information</a:t>
                </a:r>
                <a:endParaRPr sz="3400">
                  <a:uFill>
                    <a:solidFill/>
                  </a:uFill>
                  <a:latin typeface="Myriad Pro"/>
                  <a:ea typeface="Myriad Pro"/>
                  <a:cs typeface="Myriad Pro"/>
                  <a:sym typeface="Myriad Pro"/>
                </a:endParaRPr>
              </a:p>
              <a:p>
                <a:pPr lvl="0" marL="40639" marR="40639" defTabSz="914400">
                  <a:buClr>
                    <a:srgbClr val="000000"/>
                  </a:buClr>
                  <a:defRPr sz="1800"/>
                </a:pPr>
                <a:r>
                  <a:rPr sz="3400">
                    <a:uFill>
                      <a:solidFill/>
                    </a:uFill>
                    <a:latin typeface="Myriad Pro"/>
                    <a:ea typeface="Myriad Pro"/>
                    <a:cs typeface="Myriad Pro"/>
                    <a:sym typeface="Myriad Pro"/>
                  </a:rPr>
                  <a:t>associée</a:t>
                </a:r>
              </a:p>
            </p:txBody>
          </p:sp>
        </p:grpSp>
        <p:sp>
          <p:nvSpPr>
            <p:cNvPr id="724" name="Shape 724"/>
            <p:cNvSpPr/>
            <p:nvPr/>
          </p:nvSpPr>
          <p:spPr>
            <a:xfrm>
              <a:off x="2809075" y="0"/>
              <a:ext cx="3280604" cy="4843233"/>
            </a:xfrm>
            <a:prstGeom prst="roundRect">
              <a:avLst>
                <a:gd name="adj" fmla="val 1171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25" name="Shape 725"/>
            <p:cNvSpPr/>
            <p:nvPr/>
          </p:nvSpPr>
          <p:spPr>
            <a:xfrm>
              <a:off x="3456321" y="133458"/>
              <a:ext cx="1986112" cy="1084848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4186" tIns="54186" rIns="54186" bIns="54186" numCol="1" anchor="t">
              <a:spAutoFit/>
            </a:bodyPr>
            <a:lstStyle/>
            <a:p>
              <a:pPr lvl="0" marL="40639" marR="40639" defTabSz="914400">
                <a:buClr>
                  <a:srgbClr val="000000"/>
                </a:buClr>
                <a:defRPr sz="1800"/>
              </a:pPr>
              <a:r>
                <a:rPr sz="3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rPr>
                <a:t>Base de </a:t>
              </a:r>
              <a:endParaRPr sz="3400">
                <a:uFill>
                  <a:solidFill/>
                </a:uFill>
                <a:latin typeface="Arial"/>
                <a:ea typeface="Arial"/>
                <a:cs typeface="Arial"/>
                <a:sym typeface="Arial"/>
              </a:endParaRPr>
            </a:p>
            <a:p>
              <a:pPr lvl="0" marL="40639" marR="40639" defTabSz="914400">
                <a:buClr>
                  <a:srgbClr val="000000"/>
                </a:buClr>
                <a:defRPr sz="1800"/>
              </a:pPr>
              <a:r>
                <a:rPr sz="3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rPr>
                <a:t>données</a:t>
              </a:r>
            </a:p>
          </p:txBody>
        </p:sp>
        <p:grpSp>
          <p:nvGrpSpPr>
            <p:cNvPr id="728" name="Group 728"/>
            <p:cNvGrpSpPr/>
            <p:nvPr/>
          </p:nvGrpSpPr>
          <p:grpSpPr>
            <a:xfrm>
              <a:off x="8136631" y="1452969"/>
              <a:ext cx="2809076" cy="2421618"/>
              <a:chOff x="0" y="0"/>
              <a:chExt cx="2809075" cy="2421616"/>
            </a:xfrm>
          </p:grpSpPr>
          <p:sp>
            <p:nvSpPr>
              <p:cNvPr id="726" name="Shape 726"/>
              <p:cNvSpPr/>
              <p:nvPr/>
            </p:nvSpPr>
            <p:spPr>
              <a:xfrm>
                <a:off x="0" y="0"/>
                <a:ext cx="2809076" cy="2421617"/>
              </a:xfrm>
              <a:prstGeom prst="roundRect">
                <a:avLst>
                  <a:gd name="adj" fmla="val 11719"/>
                </a:avLst>
              </a:prstGeom>
              <a:solidFill>
                <a:srgbClr val="E2EBF5"/>
              </a:solidFill>
              <a:ln w="50800" cap="flat">
                <a:solidFill>
                  <a:srgbClr val="1D4871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algn="l" defTabSz="914400">
                  <a:defRPr sz="24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7" name="Shape 727"/>
              <p:cNvSpPr/>
              <p:nvPr/>
            </p:nvSpPr>
            <p:spPr>
              <a:xfrm>
                <a:off x="122119" y="133001"/>
                <a:ext cx="2564837" cy="21556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4186" tIns="54186" rIns="54186" bIns="54186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defRPr sz="3400">
                    <a:uFill>
                      <a:solidFill/>
                    </a:uFill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3400">
                    <a:uFill>
                      <a:solidFill/>
                    </a:uFill>
                  </a:rPr>
                  <a:t>Information provenant des images similaires</a:t>
                </a:r>
              </a:p>
            </p:txBody>
          </p:sp>
        </p:grpSp>
        <p:sp>
          <p:nvSpPr>
            <p:cNvPr id="729" name="Shape 729"/>
            <p:cNvSpPr/>
            <p:nvPr/>
          </p:nvSpPr>
          <p:spPr>
            <a:xfrm>
              <a:off x="2111194" y="2317763"/>
              <a:ext cx="427115" cy="498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7837"/>
                  </a:moveTo>
                  <a:lnTo>
                    <a:pt x="7344" y="7837"/>
                  </a:lnTo>
                  <a:lnTo>
                    <a:pt x="7344" y="0"/>
                  </a:lnTo>
                  <a:lnTo>
                    <a:pt x="14256" y="0"/>
                  </a:lnTo>
                  <a:lnTo>
                    <a:pt x="14256" y="7837"/>
                  </a:lnTo>
                  <a:lnTo>
                    <a:pt x="21600" y="7837"/>
                  </a:lnTo>
                  <a:lnTo>
                    <a:pt x="21600" y="13763"/>
                  </a:lnTo>
                  <a:lnTo>
                    <a:pt x="14256" y="13763"/>
                  </a:lnTo>
                  <a:lnTo>
                    <a:pt x="14256" y="21600"/>
                  </a:lnTo>
                  <a:lnTo>
                    <a:pt x="7344" y="21600"/>
                  </a:lnTo>
                  <a:lnTo>
                    <a:pt x="7344" y="13763"/>
                  </a:lnTo>
                  <a:lnTo>
                    <a:pt x="0" y="13763"/>
                  </a:lnTo>
                  <a:close/>
                </a:path>
              </a:pathLst>
            </a:custGeom>
            <a:solidFill>
              <a:srgbClr val="6095C9"/>
            </a:solidFill>
            <a:ln w="25400" cap="flat">
              <a:solidFill>
                <a:srgbClr val="49729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30" name="Shape 730"/>
            <p:cNvSpPr/>
            <p:nvPr/>
          </p:nvSpPr>
          <p:spPr>
            <a:xfrm>
              <a:off x="6199338" y="2324752"/>
              <a:ext cx="1646700" cy="396596"/>
            </a:xfrm>
            <a:prstGeom prst="rightArrow">
              <a:avLst>
                <a:gd name="adj1" fmla="val 50000"/>
                <a:gd name="adj2" fmla="val 35156"/>
              </a:avLst>
            </a:prstGeom>
            <a:solidFill>
              <a:srgbClr val="6095C9"/>
            </a:solidFill>
            <a:ln w="25400" cap="flat">
              <a:solidFill>
                <a:srgbClr val="49729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31" name="Shape 731"/>
            <p:cNvSpPr/>
            <p:nvPr/>
          </p:nvSpPr>
          <p:spPr>
            <a:xfrm>
              <a:off x="6022478" y="1848063"/>
              <a:ext cx="2076621" cy="469054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4186" tIns="54186" rIns="54186" bIns="54186" numCol="1" anchor="t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Myriad Pro"/>
                <a:defRPr sz="2800">
                  <a:uFill>
                    <a:solidFill/>
                  </a:uFill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2800">
                  <a:uFill>
                    <a:solidFill/>
                  </a:uFill>
                </a:rPr>
                <a:t>appariement</a:t>
              </a:r>
            </a:p>
          </p:txBody>
        </p:sp>
        <p:grpSp>
          <p:nvGrpSpPr>
            <p:cNvPr id="735" name="Group 735"/>
            <p:cNvGrpSpPr/>
            <p:nvPr/>
          </p:nvGrpSpPr>
          <p:grpSpPr>
            <a:xfrm flipH="1">
              <a:off x="903911" y="4068316"/>
              <a:ext cx="8685693" cy="1840459"/>
              <a:chOff x="0" y="0"/>
              <a:chExt cx="8685691" cy="1840458"/>
            </a:xfrm>
          </p:grpSpPr>
          <p:sp>
            <p:nvSpPr>
              <p:cNvPr id="732" name="Shape 732"/>
              <p:cNvSpPr/>
              <p:nvPr/>
            </p:nvSpPr>
            <p:spPr>
              <a:xfrm>
                <a:off x="1" y="0"/>
                <a:ext cx="8685691" cy="1840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65" fill="norm" stroke="1" extrusionOk="0">
                    <a:moveTo>
                      <a:pt x="20777" y="0"/>
                    </a:moveTo>
                    <a:lnTo>
                      <a:pt x="21600" y="5266"/>
                    </a:lnTo>
                    <a:lnTo>
                      <a:pt x="21028" y="5266"/>
                    </a:lnTo>
                    <a:cubicBezTo>
                      <a:pt x="19823" y="14999"/>
                      <a:pt x="15487" y="21600"/>
                      <a:pt x="10674" y="21031"/>
                    </a:cubicBezTo>
                    <a:cubicBezTo>
                      <a:pt x="15062" y="20512"/>
                      <a:pt x="18785" y="14138"/>
                      <a:pt x="19884" y="5266"/>
                    </a:cubicBezTo>
                    <a:lnTo>
                      <a:pt x="19312" y="5266"/>
                    </a:lnTo>
                    <a:close/>
                    <a:moveTo>
                      <a:pt x="10102" y="21065"/>
                    </a:moveTo>
                    <a:cubicBezTo>
                      <a:pt x="4523" y="21065"/>
                      <a:pt x="0" y="11634"/>
                      <a:pt x="0" y="0"/>
                    </a:cubicBezTo>
                    <a:lnTo>
                      <a:pt x="1144" y="0"/>
                    </a:lnTo>
                    <a:cubicBezTo>
                      <a:pt x="1144" y="11634"/>
                      <a:pt x="5667" y="21065"/>
                      <a:pt x="11246" y="21065"/>
                    </a:cubicBezTo>
                    <a:close/>
                  </a:path>
                </a:pathLst>
              </a:custGeom>
              <a:solidFill>
                <a:srgbClr val="6095C9"/>
              </a:solidFill>
              <a:ln w="25400" cap="flat">
                <a:noFill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algn="l" defTabSz="914400">
                  <a:defRPr sz="24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3" name="Shape 733"/>
              <p:cNvSpPr/>
              <p:nvPr/>
            </p:nvSpPr>
            <p:spPr>
              <a:xfrm>
                <a:off x="0" y="0"/>
                <a:ext cx="4522370" cy="1840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402" y="21600"/>
                    </a:moveTo>
                    <a:cubicBezTo>
                      <a:pt x="8687" y="21600"/>
                      <a:pt x="0" y="11929"/>
                      <a:pt x="0" y="0"/>
                    </a:cubicBezTo>
                    <a:lnTo>
                      <a:pt x="2198" y="0"/>
                    </a:lnTo>
                    <a:cubicBezTo>
                      <a:pt x="2198" y="11929"/>
                      <a:pt x="10884" y="21600"/>
                      <a:pt x="21600" y="2160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25400" cap="flat">
                <a:noFill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algn="l" defTabSz="914400">
                  <a:defRPr sz="24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4" name="Shape 734"/>
              <p:cNvSpPr/>
              <p:nvPr/>
            </p:nvSpPr>
            <p:spPr>
              <a:xfrm>
                <a:off x="1" y="0"/>
                <a:ext cx="8685691" cy="1840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4" y="21565"/>
                    </a:moveTo>
                    <a:cubicBezTo>
                      <a:pt x="15062" y="21033"/>
                      <a:pt x="18785" y="14498"/>
                      <a:pt x="19884" y="5400"/>
                    </a:cubicBezTo>
                    <a:lnTo>
                      <a:pt x="19312" y="5400"/>
                    </a:lnTo>
                    <a:lnTo>
                      <a:pt x="20777" y="0"/>
                    </a:lnTo>
                    <a:lnTo>
                      <a:pt x="21600" y="5400"/>
                    </a:lnTo>
                    <a:lnTo>
                      <a:pt x="21028" y="5400"/>
                    </a:lnTo>
                    <a:cubicBezTo>
                      <a:pt x="19876" y="14937"/>
                      <a:pt x="15853" y="21600"/>
                      <a:pt x="11246" y="21600"/>
                    </a:cubicBezTo>
                    <a:lnTo>
                      <a:pt x="10102" y="21600"/>
                    </a:lnTo>
                    <a:cubicBezTo>
                      <a:pt x="4523" y="21600"/>
                      <a:pt x="0" y="11929"/>
                      <a:pt x="0" y="0"/>
                    </a:cubicBezTo>
                    <a:lnTo>
                      <a:pt x="1144" y="0"/>
                    </a:lnTo>
                    <a:cubicBezTo>
                      <a:pt x="1144" y="11929"/>
                      <a:pt x="5667" y="21600"/>
                      <a:pt x="11246" y="21600"/>
                    </a:cubicBezTo>
                  </a:path>
                </a:pathLst>
              </a:custGeom>
              <a:noFill/>
              <a:ln w="25400" cap="flat">
                <a:solidFill>
                  <a:srgbClr val="49729C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algn="l" defTabSz="914400">
                  <a:defRPr sz="24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737" name="Shape 737"/>
          <p:cNvSpPr/>
          <p:nvPr/>
        </p:nvSpPr>
        <p:spPr>
          <a:xfrm>
            <a:off x="478648" y="7859493"/>
            <a:ext cx="11939130" cy="162560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>
            <a:spAutoFit/>
          </a:bodyPr>
          <a:lstStyle>
            <a:lvl1pPr marL="40639" marR="40639" algn="l" defTabSz="914400">
              <a:buClr>
                <a:srgbClr val="000000"/>
              </a:buClr>
              <a:buFont typeface="Myriad Pro"/>
              <a:defRPr sz="3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Truc: si vous avez assez d’images, la base de données devrait contenir des images suffisamment similaires, faciles à trouver!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7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Thin"/>
        <a:ea typeface="Helvetica Neue Thin"/>
        <a:cs typeface="Helvetica Neue Thin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 T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Thin"/>
        <a:ea typeface="Helvetica Neue Thin"/>
        <a:cs typeface="Helvetica Neue Thin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 T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